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41"/>
  </p:notesMasterIdLst>
  <p:sldIdLst>
    <p:sldId id="287" r:id="rId5"/>
    <p:sldId id="1262" r:id="rId6"/>
    <p:sldId id="560" r:id="rId7"/>
    <p:sldId id="1071" r:id="rId8"/>
    <p:sldId id="1030" r:id="rId9"/>
    <p:sldId id="1132" r:id="rId10"/>
    <p:sldId id="1067" r:id="rId11"/>
    <p:sldId id="1202" r:id="rId12"/>
    <p:sldId id="1237" r:id="rId13"/>
    <p:sldId id="1175" r:id="rId14"/>
    <p:sldId id="1239" r:id="rId15"/>
    <p:sldId id="1241" r:id="rId16"/>
    <p:sldId id="1242" r:id="rId17"/>
    <p:sldId id="1243" r:id="rId18"/>
    <p:sldId id="1244" r:id="rId19"/>
    <p:sldId id="1205" r:id="rId20"/>
    <p:sldId id="1246" r:id="rId21"/>
    <p:sldId id="1247" r:id="rId22"/>
    <p:sldId id="1248" r:id="rId23"/>
    <p:sldId id="1249" r:id="rId24"/>
    <p:sldId id="1250" r:id="rId25"/>
    <p:sldId id="1251" r:id="rId26"/>
    <p:sldId id="1252" r:id="rId27"/>
    <p:sldId id="1253" r:id="rId28"/>
    <p:sldId id="1254" r:id="rId29"/>
    <p:sldId id="1255" r:id="rId30"/>
    <p:sldId id="1256" r:id="rId31"/>
    <p:sldId id="1238" r:id="rId32"/>
    <p:sldId id="1204" r:id="rId33"/>
    <p:sldId id="1257" r:id="rId34"/>
    <p:sldId id="1259" r:id="rId35"/>
    <p:sldId id="1258" r:id="rId36"/>
    <p:sldId id="1260" r:id="rId37"/>
    <p:sldId id="1261" r:id="rId38"/>
    <p:sldId id="1055" r:id="rId39"/>
    <p:sldId id="1070"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552" userDrawn="1">
          <p15:clr>
            <a:srgbClr val="A4A3A4"/>
          </p15:clr>
        </p15:guide>
        <p15:guide id="3" pos="7320" userDrawn="1">
          <p15:clr>
            <a:srgbClr val="A4A3A4"/>
          </p15:clr>
        </p15:guide>
        <p15:guide id="4" orient="horz" pos="600" userDrawn="1">
          <p15:clr>
            <a:srgbClr val="A4A3A4"/>
          </p15:clr>
        </p15:guide>
        <p15:guide id="5" orient="horz" pos="744" userDrawn="1">
          <p15:clr>
            <a:srgbClr val="A4A3A4"/>
          </p15:clr>
        </p15:guide>
        <p15:guide id="6" pos="7128" userDrawn="1">
          <p15:clr>
            <a:srgbClr val="A4A3A4"/>
          </p15:clr>
        </p15:guide>
        <p15:guide id="7" orient="horz" pos="3672" userDrawn="1">
          <p15:clr>
            <a:srgbClr val="A4A3A4"/>
          </p15:clr>
        </p15:guide>
        <p15:guide id="8" pos="360" userDrawn="1">
          <p15:clr>
            <a:srgbClr val="A4A3A4"/>
          </p15:clr>
        </p15:guide>
        <p15:guide id="9" orient="horz"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raujo" initials="G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a:srgbClr val="6BD6E4"/>
    <a:srgbClr val="E6E6E6"/>
    <a:srgbClr val="007BB6"/>
    <a:srgbClr val="FFCCFF"/>
    <a:srgbClr val="4FC9FE"/>
    <a:srgbClr val="C9F1FF"/>
    <a:srgbClr val="3E8AC7"/>
    <a:srgbClr val="F8F8EE"/>
    <a:srgbClr val="8729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E20FB9-DD30-406B-B853-4625498E703C}" v="68" dt="2021-09-13T08:15:33.114"/>
    <p1510:client id="{A50B0E5F-BFFF-404C-93D1-B5D203151E1A}" v="30" dt="2021-10-27T05:40:34.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4" autoAdjust="0"/>
    <p:restoredTop sz="96357" autoAdjust="0"/>
  </p:normalViewPr>
  <p:slideViewPr>
    <p:cSldViewPr snapToGrid="0">
      <p:cViewPr varScale="1">
        <p:scale>
          <a:sx n="67" d="100"/>
          <a:sy n="67" d="100"/>
        </p:scale>
        <p:origin x="708" y="54"/>
      </p:cViewPr>
      <p:guideLst>
        <p:guide orient="horz" pos="504"/>
        <p:guide pos="552"/>
        <p:guide pos="7320"/>
        <p:guide orient="horz" pos="600"/>
        <p:guide orient="horz" pos="744"/>
        <p:guide pos="7128"/>
        <p:guide orient="horz" pos="3672"/>
        <p:guide pos="360"/>
        <p:guide orient="horz" pos="3816"/>
      </p:guideLst>
    </p:cSldViewPr>
  </p:slideViewPr>
  <p:notesTextViewPr>
    <p:cViewPr>
      <p:scale>
        <a:sx n="1" d="1"/>
        <a:sy n="1" d="1"/>
      </p:scale>
      <p:origin x="0" y="0"/>
    </p:cViewPr>
  </p:notesTextViewPr>
  <p:sorterViewPr>
    <p:cViewPr>
      <p:scale>
        <a:sx n="100" d="100"/>
        <a:sy n="100" d="100"/>
      </p:scale>
      <p:origin x="0" y="-61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3" Type="http://schemas.openxmlformats.org/officeDocument/2006/relationships/hyperlink" Target="https://www.monster.com/career-advice/article/resume-accomplishments-omit" TargetMode="External"/><Relationship Id="rId2" Type="http://schemas.openxmlformats.org/officeDocument/2006/relationships/hyperlink" Target="https://www.monster.com/career-advice/article/how-to-catalog-accomplishments" TargetMode="Externa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CE137BA9-DAD5-4BDA-9F78-9A9892C15C75}" type="datetimeFigureOut">
              <a:rPr lang="en-US" smtClean="0"/>
              <a:t>10/27/2021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r>
              <a:rPr lang="en-US" b="1"/>
              <a:t>Getting started</a:t>
            </a:r>
          </a:p>
          <a:p>
            <a:r>
              <a:rPr lang="en-US"/>
              <a:t>Set a timer for five minutes and start </a:t>
            </a:r>
            <a:r>
              <a:rPr lang="en-US">
                <a:hlinkClick r:id="rId2"/>
              </a:rPr>
              <a:t>jotting down your accomplishments</a:t>
            </a:r>
            <a:r>
              <a:rPr lang="en-US"/>
              <a:t> for your most recent position. Write down any accomplishment, contribution, or achievement that comes to mind, even if it seems insignificant (you can always </a:t>
            </a:r>
            <a:r>
              <a:rPr lang="en-US">
                <a:hlinkClick r:id="rId3"/>
              </a:rPr>
              <a:t>omit accomplishments</a:t>
            </a:r>
            <a:r>
              <a:rPr lang="en-US"/>
              <a:t> later). Complete this exercise for each position on your resume. To help jog your memory, here are questions to ask yourself:</a:t>
            </a:r>
          </a:p>
          <a:p>
            <a:pPr>
              <a:buFont typeface="Arial" panose="020B0604020202020204" pitchFamily="34" charset="0"/>
              <a:buChar char="•"/>
            </a:pPr>
            <a:r>
              <a:rPr lang="en-US"/>
              <a:t>Did you receive praise, recognition, or pats on the back from your supervisor or colleagues? For what (e.g., completing projects ahead of deadline, calming down irate customers, saving money)?</a:t>
            </a:r>
          </a:p>
          <a:p>
            <a:pPr>
              <a:buFont typeface="Arial" panose="020B0604020202020204" pitchFamily="34" charset="0"/>
              <a:buChar char="•"/>
            </a:pPr>
            <a:r>
              <a:rPr lang="en-US"/>
              <a:t>Did you receive a promotion, award, or commendations from customers/clients?</a:t>
            </a:r>
          </a:p>
          <a:p>
            <a:pPr>
              <a:buFont typeface="Arial" panose="020B0604020202020204" pitchFamily="34" charset="0"/>
              <a:buChar char="•"/>
            </a:pPr>
            <a:r>
              <a:rPr lang="en-US"/>
              <a:t>Were you selected for special projects, committees, or task forces?</a:t>
            </a:r>
          </a:p>
          <a:p>
            <a:pPr>
              <a:buFont typeface="Arial" panose="020B0604020202020204" pitchFamily="34" charset="0"/>
              <a:buChar char="•"/>
            </a:pPr>
            <a:r>
              <a:rPr lang="en-US"/>
              <a:t>Name three accomplishments that make you proud. Did you complete a particularly challenging assignment? Participate in a solution that improved customer service, enhanced efficiency, saved money/time, or increased revenues?</a:t>
            </a:r>
          </a:p>
          <a:p>
            <a:pPr>
              <a:buFont typeface="Arial" panose="020B0604020202020204" pitchFamily="34" charset="0"/>
              <a:buChar char="•"/>
            </a:pPr>
            <a:r>
              <a:rPr lang="en-US"/>
              <a:t>Are you known throughout your department/company for something?</a:t>
            </a:r>
          </a:p>
          <a:p>
            <a:pPr>
              <a:buFont typeface="Arial" panose="020B0604020202020204" pitchFamily="34" charset="0"/>
              <a:buChar char="•"/>
            </a:pPr>
            <a:r>
              <a:rPr lang="en-US"/>
              <a:t>If you quit your job, what would everybody say about your work at your goodbye party?</a:t>
            </a:r>
          </a:p>
          <a:p>
            <a:pPr lvl="0"/>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AD285-DDE5-4964-B235-48E031D0D6D7}" type="slidenum">
              <a:rPr lang="en-US" smtClean="0"/>
              <a:t>‹#›</a:t>
            </a:fld>
            <a:endParaRPr lang="en-US" dirty="0"/>
          </a:p>
        </p:txBody>
      </p:sp>
    </p:spTree>
    <p:extLst>
      <p:ext uri="{BB962C8B-B14F-4D97-AF65-F5344CB8AC3E}">
        <p14:creationId xmlns:p14="http://schemas.microsoft.com/office/powerpoint/2010/main" val="58849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 </a:t>
            </a:r>
          </a:p>
        </p:txBody>
      </p:sp>
      <p:sp>
        <p:nvSpPr>
          <p:cNvPr id="4" name="Slide Number Placeholder 3"/>
          <p:cNvSpPr>
            <a:spLocks noGrp="1"/>
          </p:cNvSpPr>
          <p:nvPr>
            <p:ph type="sldNum" sz="quarter" idx="10"/>
          </p:nvPr>
        </p:nvSpPr>
        <p:spPr/>
        <p:txBody>
          <a:bodyPr/>
          <a:lstStyle/>
          <a:p>
            <a:fld id="{B36AD285-DDE5-4964-B235-48E031D0D6D7}" type="slidenum">
              <a:rPr lang="en-US" smtClean="0"/>
              <a:t>1</a:t>
            </a:fld>
            <a:endParaRPr lang="en-US" dirty="0"/>
          </a:p>
        </p:txBody>
      </p:sp>
    </p:spTree>
    <p:extLst>
      <p:ext uri="{BB962C8B-B14F-4D97-AF65-F5344CB8AC3E}">
        <p14:creationId xmlns:p14="http://schemas.microsoft.com/office/powerpoint/2010/main" val="170715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423647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04554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55995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04950"/>
            <a:ext cx="7219950" cy="4062413"/>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36AD285-DDE5-4964-B235-48E031D0D6D7}" type="slidenum">
              <a:rPr lang="en-US" smtClean="0"/>
              <a:t>13</a:t>
            </a:fld>
            <a:endParaRPr lang="en-US" dirty="0"/>
          </a:p>
        </p:txBody>
      </p:sp>
    </p:spTree>
    <p:extLst>
      <p:ext uri="{BB962C8B-B14F-4D97-AF65-F5344CB8AC3E}">
        <p14:creationId xmlns:p14="http://schemas.microsoft.com/office/powerpoint/2010/main" val="294263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14</a:t>
            </a:fld>
            <a:endParaRPr lang="en-US" dirty="0"/>
          </a:p>
        </p:txBody>
      </p:sp>
    </p:spTree>
    <p:extLst>
      <p:ext uri="{BB962C8B-B14F-4D97-AF65-F5344CB8AC3E}">
        <p14:creationId xmlns:p14="http://schemas.microsoft.com/office/powerpoint/2010/main" val="245690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04950"/>
            <a:ext cx="7219950" cy="4062413"/>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34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265001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369895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199462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394142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322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211099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204097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48802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2661324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241334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941327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04950"/>
            <a:ext cx="7219950" cy="4062413"/>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36AD285-DDE5-4964-B235-48E031D0D6D7}" type="slidenum">
              <a:rPr lang="en-US" smtClean="0"/>
              <a:t>26</a:t>
            </a:fld>
            <a:endParaRPr lang="en-US" dirty="0"/>
          </a:p>
        </p:txBody>
      </p:sp>
    </p:spTree>
    <p:extLst>
      <p:ext uri="{BB962C8B-B14F-4D97-AF65-F5344CB8AC3E}">
        <p14:creationId xmlns:p14="http://schemas.microsoft.com/office/powerpoint/2010/main" val="2693624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27</a:t>
            </a:fld>
            <a:endParaRPr lang="en-US" dirty="0"/>
          </a:p>
        </p:txBody>
      </p:sp>
    </p:spTree>
    <p:extLst>
      <p:ext uri="{BB962C8B-B14F-4D97-AF65-F5344CB8AC3E}">
        <p14:creationId xmlns:p14="http://schemas.microsoft.com/office/powerpoint/2010/main" val="1314170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dirty="0"/>
              <a:t> </a:t>
            </a:r>
            <a:endParaRPr lang="en-GB" dirty="0"/>
          </a:p>
        </p:txBody>
      </p:sp>
    </p:spTree>
    <p:extLst>
      <p:ext uri="{BB962C8B-B14F-4D97-AF65-F5344CB8AC3E}">
        <p14:creationId xmlns:p14="http://schemas.microsoft.com/office/powerpoint/2010/main" val="1197347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05507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5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372216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699844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08714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764012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04950"/>
            <a:ext cx="7219950" cy="4062413"/>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36AD285-DDE5-4964-B235-48E031D0D6D7}" type="slidenum">
              <a:rPr lang="en-US" smtClean="0"/>
              <a:t>34</a:t>
            </a:fld>
            <a:endParaRPr lang="en-US" dirty="0"/>
          </a:p>
        </p:txBody>
      </p:sp>
    </p:spTree>
    <p:extLst>
      <p:ext uri="{BB962C8B-B14F-4D97-AF65-F5344CB8AC3E}">
        <p14:creationId xmlns:p14="http://schemas.microsoft.com/office/powerpoint/2010/main" val="1271990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35</a:t>
            </a:fld>
            <a:endParaRPr lang="en-US" dirty="0"/>
          </a:p>
        </p:txBody>
      </p:sp>
    </p:spTree>
    <p:extLst>
      <p:ext uri="{BB962C8B-B14F-4D97-AF65-F5344CB8AC3E}">
        <p14:creationId xmlns:p14="http://schemas.microsoft.com/office/powerpoint/2010/main" val="4097844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B36AD285-DDE5-4964-B235-48E031D0D6D7}" type="slidenum">
              <a:rPr lang="en-US" smtClean="0"/>
              <a:t>36</a:t>
            </a:fld>
            <a:endParaRPr lang="en-US" dirty="0"/>
          </a:p>
        </p:txBody>
      </p:sp>
    </p:spTree>
    <p:extLst>
      <p:ext uri="{BB962C8B-B14F-4D97-AF65-F5344CB8AC3E}">
        <p14:creationId xmlns:p14="http://schemas.microsoft.com/office/powerpoint/2010/main" val="322996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36AD285-DDE5-4964-B235-48E031D0D6D7}" type="slidenum">
              <a:rPr lang="en-US" smtClean="0"/>
              <a:t>4</a:t>
            </a:fld>
            <a:endParaRPr lang="en-US" dirty="0"/>
          </a:p>
        </p:txBody>
      </p:sp>
    </p:spTree>
    <p:extLst>
      <p:ext uri="{BB962C8B-B14F-4D97-AF65-F5344CB8AC3E}">
        <p14:creationId xmlns:p14="http://schemas.microsoft.com/office/powerpoint/2010/main" val="175458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5</a:t>
            </a:fld>
            <a:endParaRPr lang="en-US" dirty="0"/>
          </a:p>
        </p:txBody>
      </p:sp>
    </p:spTree>
    <p:extLst>
      <p:ext uri="{BB962C8B-B14F-4D97-AF65-F5344CB8AC3E}">
        <p14:creationId xmlns:p14="http://schemas.microsoft.com/office/powerpoint/2010/main" val="187352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6</a:t>
            </a:fld>
            <a:endParaRPr lang="en-US" dirty="0"/>
          </a:p>
        </p:txBody>
      </p:sp>
    </p:spTree>
    <p:extLst>
      <p:ext uri="{BB962C8B-B14F-4D97-AF65-F5344CB8AC3E}">
        <p14:creationId xmlns:p14="http://schemas.microsoft.com/office/powerpoint/2010/main" val="296762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GB" dirty="0"/>
          </a:p>
        </p:txBody>
      </p:sp>
      <p:sp>
        <p:nvSpPr>
          <p:cNvPr id="4" name="Slide Number Placeholder 3"/>
          <p:cNvSpPr>
            <a:spLocks noGrp="1"/>
          </p:cNvSpPr>
          <p:nvPr>
            <p:ph type="sldNum" sz="quarter" idx="5"/>
          </p:nvPr>
        </p:nvSpPr>
        <p:spPr/>
        <p:txBody>
          <a:bodyPr/>
          <a:lstStyle/>
          <a:p>
            <a:fld id="{B36AD285-DDE5-4964-B235-48E031D0D6D7}" type="slidenum">
              <a:rPr lang="en-US" smtClean="0"/>
              <a:t>7</a:t>
            </a:fld>
            <a:endParaRPr lang="en-US" dirty="0"/>
          </a:p>
        </p:txBody>
      </p:sp>
    </p:spTree>
    <p:extLst>
      <p:ext uri="{BB962C8B-B14F-4D97-AF65-F5344CB8AC3E}">
        <p14:creationId xmlns:p14="http://schemas.microsoft.com/office/powerpoint/2010/main" val="3803797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04950"/>
            <a:ext cx="7219950" cy="4062413"/>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AD285-DDE5-4964-B235-48E031D0D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9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98155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C6350A8-E785-4051-9C1E-6A82B4C28277}"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80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1A664-3717-4658-8AEF-1C8892580797}"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27901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9EEA52-F3BF-4C00-9EB9-4D1F39ADE20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80159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0" name="Freeform 9"/>
          <p:cNvSpPr/>
          <p:nvPr userDrawn="1"/>
        </p:nvSpPr>
        <p:spPr>
          <a:xfrm>
            <a:off x="0" y="699232"/>
            <a:ext cx="6588370" cy="6158768"/>
          </a:xfrm>
          <a:custGeom>
            <a:avLst/>
            <a:gdLst>
              <a:gd name="connsiteX0" fmla="*/ 2051539 w 6588370"/>
              <a:gd name="connsiteY0" fmla="*/ 0 h 6158768"/>
              <a:gd name="connsiteX1" fmla="*/ 6588370 w 6588370"/>
              <a:gd name="connsiteY1" fmla="*/ 4536831 h 6158768"/>
              <a:gd name="connsiteX2" fmla="*/ 6313076 w 6588370"/>
              <a:gd name="connsiteY2" fmla="*/ 6096746 h 6158768"/>
              <a:gd name="connsiteX3" fmla="*/ 6288622 w 6588370"/>
              <a:gd name="connsiteY3" fmla="*/ 6158768 h 6158768"/>
              <a:gd name="connsiteX4" fmla="*/ 0 w 6588370"/>
              <a:gd name="connsiteY4" fmla="*/ 6158768 h 6158768"/>
              <a:gd name="connsiteX5" fmla="*/ 0 w 6588370"/>
              <a:gd name="connsiteY5" fmla="*/ 490823 h 6158768"/>
              <a:gd name="connsiteX6" fmla="*/ 47541 w 6588370"/>
              <a:gd name="connsiteY6" fmla="*/ 465464 h 6158768"/>
              <a:gd name="connsiteX7" fmla="*/ 2051539 w 6588370"/>
              <a:gd name="connsiteY7" fmla="*/ 0 h 61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8370" h="6158768">
                <a:moveTo>
                  <a:pt x="2051539" y="0"/>
                </a:moveTo>
                <a:cubicBezTo>
                  <a:pt x="4557162" y="0"/>
                  <a:pt x="6588370" y="2031208"/>
                  <a:pt x="6588370" y="4536831"/>
                </a:cubicBezTo>
                <a:cubicBezTo>
                  <a:pt x="6588370" y="5084936"/>
                  <a:pt x="6491174" y="5610340"/>
                  <a:pt x="6313076" y="6096746"/>
                </a:cubicBezTo>
                <a:lnTo>
                  <a:pt x="6288622" y="6158768"/>
                </a:lnTo>
                <a:lnTo>
                  <a:pt x="0" y="6158768"/>
                </a:lnTo>
                <a:lnTo>
                  <a:pt x="0" y="490823"/>
                </a:lnTo>
                <a:lnTo>
                  <a:pt x="47541" y="465464"/>
                </a:lnTo>
                <a:cubicBezTo>
                  <a:pt x="651871" y="167436"/>
                  <a:pt x="1332151" y="0"/>
                  <a:pt x="205153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8" name="Text Placeholder 9"/>
          <p:cNvSpPr>
            <a:spLocks noGrp="1"/>
          </p:cNvSpPr>
          <p:nvPr>
            <p:ph type="body" sz="quarter" idx="10" hasCustomPrompt="1"/>
          </p:nvPr>
        </p:nvSpPr>
        <p:spPr>
          <a:xfrm>
            <a:off x="912466" y="3108010"/>
            <a:ext cx="3220622" cy="76944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9" name="Text Placeholder 9"/>
          <p:cNvSpPr>
            <a:spLocks noGrp="1"/>
          </p:cNvSpPr>
          <p:nvPr>
            <p:ph type="body" sz="quarter" idx="13" hasCustomPrompt="1"/>
          </p:nvPr>
        </p:nvSpPr>
        <p:spPr>
          <a:xfrm>
            <a:off x="912466" y="4197810"/>
            <a:ext cx="3878989" cy="1718419"/>
          </a:xfrm>
          <a:prstGeom prst="rect">
            <a:avLst/>
          </a:prstGeom>
          <a:ln>
            <a:noFill/>
          </a:ln>
        </p:spPr>
        <p:txBody>
          <a:bodyPr wrap="square" lIns="0" tIns="0" rIns="0" bIns="0" anchor="t" anchorCtr="0">
            <a:spAutoFit/>
          </a:bodyPr>
          <a:lstStyle>
            <a:lvl1pPr marL="0" indent="0">
              <a:lnSpc>
                <a:spcPts val="3000"/>
              </a:lnSpc>
              <a:spcBef>
                <a:spcPts val="0"/>
              </a:spcBef>
              <a:spcAft>
                <a:spcPts val="1400"/>
              </a:spcAft>
              <a:buFontTx/>
              <a:buNone/>
              <a:defRPr sz="2400" b="0" i="0" baseline="0">
                <a:solidFill>
                  <a:schemeClr val="bg1"/>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p:txBody>
      </p:sp>
      <p:sp>
        <p:nvSpPr>
          <p:cNvPr id="16" name="Picture Placeholder 15"/>
          <p:cNvSpPr>
            <a:spLocks noGrp="1"/>
          </p:cNvSpPr>
          <p:nvPr>
            <p:ph type="pic" sz="quarter" idx="14"/>
          </p:nvPr>
        </p:nvSpPr>
        <p:spPr>
          <a:xfrm>
            <a:off x="3105054" y="0"/>
            <a:ext cx="9086946" cy="5679538"/>
          </a:xfrm>
          <a:custGeom>
            <a:avLst/>
            <a:gdLst>
              <a:gd name="connsiteX0" fmla="*/ 0 w 9086946"/>
              <a:gd name="connsiteY0" fmla="*/ 0 h 5679538"/>
              <a:gd name="connsiteX1" fmla="*/ 9086946 w 9086946"/>
              <a:gd name="connsiteY1" fmla="*/ 0 h 5679538"/>
              <a:gd name="connsiteX2" fmla="*/ 9086946 w 9086946"/>
              <a:gd name="connsiteY2" fmla="*/ 4657350 h 5679538"/>
              <a:gd name="connsiteX3" fmla="*/ 8924495 w 9086946"/>
              <a:gd name="connsiteY3" fmla="*/ 4769956 h 5679538"/>
              <a:gd name="connsiteX4" fmla="*/ 6096435 w 9086946"/>
              <a:gd name="connsiteY4" fmla="*/ 5676272 h 5679538"/>
              <a:gd name="connsiteX5" fmla="*/ 5967271 w 9086946"/>
              <a:gd name="connsiteY5" fmla="*/ 5679538 h 5679538"/>
              <a:gd name="connsiteX6" fmla="*/ 5628583 w 9086946"/>
              <a:gd name="connsiteY6" fmla="*/ 5679538 h 5679538"/>
              <a:gd name="connsiteX7" fmla="*/ 5499419 w 9086946"/>
              <a:gd name="connsiteY7" fmla="*/ 5676272 h 5679538"/>
              <a:gd name="connsiteX8" fmla="*/ 4220 w 9086946"/>
              <a:gd name="connsiteY8" fmla="*/ 172264 h 567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946" h="5679538">
                <a:moveTo>
                  <a:pt x="0" y="0"/>
                </a:moveTo>
                <a:lnTo>
                  <a:pt x="9086946" y="0"/>
                </a:lnTo>
                <a:lnTo>
                  <a:pt x="9086946" y="4657350"/>
                </a:lnTo>
                <a:lnTo>
                  <a:pt x="8924495" y="4769956"/>
                </a:lnTo>
                <a:cubicBezTo>
                  <a:pt x="8100695" y="5298104"/>
                  <a:pt x="7134568" y="5623650"/>
                  <a:pt x="6096435" y="5676272"/>
                </a:cubicBezTo>
                <a:lnTo>
                  <a:pt x="5967271" y="5679538"/>
                </a:lnTo>
                <a:lnTo>
                  <a:pt x="5628583" y="5679538"/>
                </a:lnTo>
                <a:lnTo>
                  <a:pt x="5499419" y="5676272"/>
                </a:lnTo>
                <a:cubicBezTo>
                  <a:pt x="2530235" y="5525764"/>
                  <a:pt x="150080" y="3142673"/>
                  <a:pt x="4220" y="172264"/>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804962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6658706" y="0"/>
            <a:ext cx="5533294" cy="6858000"/>
          </a:xfrm>
          <a:custGeom>
            <a:avLst/>
            <a:gdLst>
              <a:gd name="connsiteX0" fmla="*/ 947728 w 5533294"/>
              <a:gd name="connsiteY0" fmla="*/ 0 h 6858000"/>
              <a:gd name="connsiteX1" fmla="*/ 5533294 w 5533294"/>
              <a:gd name="connsiteY1" fmla="*/ 0 h 6858000"/>
              <a:gd name="connsiteX2" fmla="*/ 5533294 w 5533294"/>
              <a:gd name="connsiteY2" fmla="*/ 6858000 h 6858000"/>
              <a:gd name="connsiteX3" fmla="*/ 753704 w 5533294"/>
              <a:gd name="connsiteY3" fmla="*/ 6858000 h 6858000"/>
              <a:gd name="connsiteX4" fmla="*/ 725983 w 5533294"/>
              <a:gd name="connsiteY4" fmla="*/ 6803875 h 6858000"/>
              <a:gd name="connsiteX5" fmla="*/ 0 w 5533294"/>
              <a:gd name="connsiteY5" fmla="*/ 3612104 h 6858000"/>
              <a:gd name="connsiteX6" fmla="*/ 888565 w 5533294"/>
              <a:gd name="connsiteY6" fmla="*/ 1028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3294" h="6858000">
                <a:moveTo>
                  <a:pt x="947728" y="0"/>
                </a:moveTo>
                <a:lnTo>
                  <a:pt x="5533294" y="0"/>
                </a:lnTo>
                <a:lnTo>
                  <a:pt x="5533294" y="6858000"/>
                </a:lnTo>
                <a:lnTo>
                  <a:pt x="753704" y="6858000"/>
                </a:lnTo>
                <a:lnTo>
                  <a:pt x="725983" y="6803875"/>
                </a:lnTo>
                <a:cubicBezTo>
                  <a:pt x="260729" y="5838317"/>
                  <a:pt x="0" y="4755659"/>
                  <a:pt x="0" y="3612104"/>
                </a:cubicBezTo>
                <a:cubicBezTo>
                  <a:pt x="0" y="2341488"/>
                  <a:pt x="321887" y="1146053"/>
                  <a:pt x="888565" y="102894"/>
                </a:cubicBezTo>
                <a:close/>
              </a:path>
            </a:pathLst>
          </a:custGeom>
        </p:spPr>
        <p:txBody>
          <a:bodyPr wrap="square">
            <a:noAutofit/>
          </a:bodyPr>
          <a:lstStyle>
            <a:lvl1pPr>
              <a:defRPr baseline="0"/>
            </a:lvl1pPr>
          </a:lstStyle>
          <a:p>
            <a:r>
              <a:rPr lang="en-US" dirty="0"/>
              <a:t>Place picture here</a:t>
            </a:r>
          </a:p>
        </p:txBody>
      </p:sp>
      <p:sp>
        <p:nvSpPr>
          <p:cNvPr id="3" name="Text Placeholder 9"/>
          <p:cNvSpPr>
            <a:spLocks noGrp="1"/>
          </p:cNvSpPr>
          <p:nvPr>
            <p:ph type="body" sz="quarter" idx="10" hasCustomPrompt="1"/>
          </p:nvPr>
        </p:nvSpPr>
        <p:spPr>
          <a:xfrm>
            <a:off x="1035278" y="2073221"/>
            <a:ext cx="4521460" cy="3077766"/>
          </a:xfrm>
          <a:prstGeom prst="rect">
            <a:avLst/>
          </a:prstGeom>
          <a:ln>
            <a:noFill/>
          </a:ln>
        </p:spPr>
        <p:txBody>
          <a:bodyPr wrap="square" lIns="0" tIns="0" rIns="0" bIns="0" anchor="ctr" anchorCtr="0">
            <a:spAutoFit/>
          </a:bodyPr>
          <a:lstStyle>
            <a:lvl1pPr marL="0" marR="0" indent="0" algn="l" defTabSz="914400" rtl="0" eaLnBrk="1" fontAlgn="auto" latinLnBrk="0" hangingPunct="1">
              <a:lnSpc>
                <a:spcPts val="4000"/>
              </a:lnSpc>
              <a:spcBef>
                <a:spcPts val="0"/>
              </a:spcBef>
              <a:spcAft>
                <a:spcPts val="0"/>
              </a:spcAft>
              <a:buClrTx/>
              <a:buSzTx/>
              <a:buFontTx/>
              <a:buNone/>
              <a:tabLst/>
              <a:defRPr sz="4000" b="0" i="0" baseline="0">
                <a:solidFill>
                  <a:schemeClr val="accent1"/>
                </a:solidFill>
                <a:latin typeface="Arial" charset="0"/>
                <a:ea typeface="Arial" charset="0"/>
                <a:cs typeface="Arial" charset="0"/>
              </a:defRPr>
            </a:lvl1pP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a:t>Here we can place a title or a question.</a:t>
            </a:r>
          </a:p>
          <a:p>
            <a:pPr marL="0" marR="0" lvl="0" indent="0" algn="l" defTabSz="914400" rtl="0" eaLnBrk="1" fontAlgn="auto" latinLnBrk="0" hangingPunct="1">
              <a:lnSpc>
                <a:spcPts val="4000"/>
              </a:lnSpc>
              <a:spcBef>
                <a:spcPts val="0"/>
              </a:spcBef>
              <a:spcAft>
                <a:spcPts val="0"/>
              </a:spcAft>
              <a:buClrTx/>
              <a:buSzTx/>
              <a:buFontTx/>
              <a:buNone/>
              <a:tabLst/>
              <a:defRPr/>
            </a:pPr>
            <a:endParaRPr lang="en-US"/>
          </a:p>
          <a:p>
            <a:pPr marL="0" marR="0" lvl="0" indent="0" algn="l" defTabSz="914400" rtl="0" eaLnBrk="1" fontAlgn="auto" latinLnBrk="0" hangingPunct="1">
              <a:lnSpc>
                <a:spcPts val="4000"/>
              </a:lnSpc>
              <a:spcBef>
                <a:spcPts val="0"/>
              </a:spcBef>
              <a:spcAft>
                <a:spcPts val="0"/>
              </a:spcAft>
              <a:buClrTx/>
              <a:buSzTx/>
              <a:buFontTx/>
              <a:buNone/>
              <a:tabLst/>
              <a:defRPr/>
            </a:pPr>
            <a:r>
              <a:rPr lang="en-US"/>
              <a:t>Or maybe a testimonial.</a:t>
            </a:r>
          </a:p>
          <a:p>
            <a:pPr lvl="0"/>
            <a:endParaRPr lang="en-US"/>
          </a:p>
        </p:txBody>
      </p:sp>
    </p:spTree>
    <p:extLst>
      <p:ext uri="{BB962C8B-B14F-4D97-AF65-F5344CB8AC3E}">
        <p14:creationId xmlns:p14="http://schemas.microsoft.com/office/powerpoint/2010/main" val="18807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829906" y="0"/>
            <a:ext cx="7362094" cy="6858000"/>
          </a:xfrm>
          <a:custGeom>
            <a:avLst/>
            <a:gdLst>
              <a:gd name="connsiteX0" fmla="*/ 947728 w 7362094"/>
              <a:gd name="connsiteY0" fmla="*/ 0 h 6858000"/>
              <a:gd name="connsiteX1" fmla="*/ 7362094 w 7362094"/>
              <a:gd name="connsiteY1" fmla="*/ 0 h 6858000"/>
              <a:gd name="connsiteX2" fmla="*/ 7362094 w 7362094"/>
              <a:gd name="connsiteY2" fmla="*/ 6858000 h 6858000"/>
              <a:gd name="connsiteX3" fmla="*/ 753704 w 7362094"/>
              <a:gd name="connsiteY3" fmla="*/ 6858000 h 6858000"/>
              <a:gd name="connsiteX4" fmla="*/ 725983 w 7362094"/>
              <a:gd name="connsiteY4" fmla="*/ 6803875 h 6858000"/>
              <a:gd name="connsiteX5" fmla="*/ 0 w 7362094"/>
              <a:gd name="connsiteY5" fmla="*/ 3612104 h 6858000"/>
              <a:gd name="connsiteX6" fmla="*/ 888565 w 7362094"/>
              <a:gd name="connsiteY6" fmla="*/ 1028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2094" h="6858000">
                <a:moveTo>
                  <a:pt x="947728" y="0"/>
                </a:moveTo>
                <a:lnTo>
                  <a:pt x="7362094" y="0"/>
                </a:lnTo>
                <a:lnTo>
                  <a:pt x="7362094" y="6858000"/>
                </a:lnTo>
                <a:lnTo>
                  <a:pt x="753704" y="6858000"/>
                </a:lnTo>
                <a:lnTo>
                  <a:pt x="725983" y="6803875"/>
                </a:lnTo>
                <a:cubicBezTo>
                  <a:pt x="260729" y="5838317"/>
                  <a:pt x="0" y="4755659"/>
                  <a:pt x="0" y="3612104"/>
                </a:cubicBezTo>
                <a:cubicBezTo>
                  <a:pt x="0" y="2341488"/>
                  <a:pt x="321887" y="1146053"/>
                  <a:pt x="888565" y="102894"/>
                </a:cubicBezTo>
                <a:close/>
              </a:path>
            </a:pathLst>
          </a:custGeom>
        </p:spPr>
        <p:txBody>
          <a:bodyPr wrap="square">
            <a:noAutofit/>
          </a:bodyPr>
          <a:lstStyle>
            <a:lvl1pPr>
              <a:defRPr baseline="0"/>
            </a:lvl1pPr>
          </a:lstStyle>
          <a:p>
            <a:r>
              <a:rPr lang="en-US" dirty="0"/>
              <a:t>Place picture here</a:t>
            </a:r>
          </a:p>
        </p:txBody>
      </p:sp>
      <p:sp>
        <p:nvSpPr>
          <p:cNvPr id="3" name="Text Placeholder 9"/>
          <p:cNvSpPr>
            <a:spLocks noGrp="1"/>
          </p:cNvSpPr>
          <p:nvPr>
            <p:ph type="body" sz="quarter" idx="10" hasCustomPrompt="1"/>
          </p:nvPr>
        </p:nvSpPr>
        <p:spPr>
          <a:xfrm>
            <a:off x="1035278" y="2842662"/>
            <a:ext cx="3061234" cy="1538883"/>
          </a:xfrm>
          <a:prstGeom prst="rect">
            <a:avLst/>
          </a:prstGeom>
          <a:ln>
            <a:noFill/>
          </a:ln>
        </p:spPr>
        <p:txBody>
          <a:bodyPr wrap="square" lIns="0" tIns="0" rIns="0" bIns="0" anchor="ctr" anchorCtr="0">
            <a:spAutoFit/>
          </a:bodyPr>
          <a:lstStyle>
            <a:lvl1pPr marL="0" indent="0">
              <a:lnSpc>
                <a:spcPts val="4000"/>
              </a:lnSpc>
              <a:spcBef>
                <a:spcPts val="0"/>
              </a:spcBef>
              <a:buFontTx/>
              <a:buNone/>
              <a:defRPr sz="4000" b="0" i="0" baseline="0">
                <a:solidFill>
                  <a:schemeClr val="accent2"/>
                </a:solidFill>
                <a:latin typeface="Arial" charset="0"/>
                <a:ea typeface="Arial" charset="0"/>
                <a:cs typeface="Arial" charset="0"/>
              </a:defRPr>
            </a:lvl1pPr>
          </a:lstStyle>
          <a:p>
            <a:pPr lvl="0"/>
            <a:r>
              <a:rPr lang="en-US"/>
              <a:t>Here we can place a title or a question</a:t>
            </a:r>
          </a:p>
        </p:txBody>
      </p:sp>
    </p:spTree>
    <p:extLst>
      <p:ext uri="{BB962C8B-B14F-4D97-AF65-F5344CB8AC3E}">
        <p14:creationId xmlns:p14="http://schemas.microsoft.com/office/powerpoint/2010/main" val="134759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4" name="Rectangle 3"/>
          <p:cNvSpPr/>
          <p:nvPr userDrawn="1"/>
        </p:nvSpPr>
        <p:spPr>
          <a:xfrm>
            <a:off x="0" y="3570"/>
            <a:ext cx="8339329" cy="68544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7" name="Picture Placeholder 7"/>
          <p:cNvSpPr>
            <a:spLocks noGrp="1"/>
          </p:cNvSpPr>
          <p:nvPr>
            <p:ph type="pic" sz="quarter" idx="14"/>
          </p:nvPr>
        </p:nvSpPr>
        <p:spPr>
          <a:xfrm>
            <a:off x="7516368" y="773967"/>
            <a:ext cx="4675632" cy="5087938"/>
          </a:xfrm>
          <a:prstGeom prst="rect">
            <a:avLst/>
          </a:prstGeom>
        </p:spPr>
        <p:txBody>
          <a:bodyPr/>
          <a:lstStyle/>
          <a:p>
            <a:endParaRPr lang="en-US" dirty="0"/>
          </a:p>
        </p:txBody>
      </p:sp>
      <p:sp>
        <p:nvSpPr>
          <p:cNvPr id="11" name="Text Placeholder 9"/>
          <p:cNvSpPr>
            <a:spLocks noGrp="1"/>
          </p:cNvSpPr>
          <p:nvPr>
            <p:ph type="body" sz="quarter" idx="17" hasCustomPrompt="1"/>
          </p:nvPr>
        </p:nvSpPr>
        <p:spPr>
          <a:xfrm>
            <a:off x="795234" y="1726025"/>
            <a:ext cx="5075213" cy="38472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12" name="Text Placeholder 9"/>
          <p:cNvSpPr>
            <a:spLocks noGrp="1"/>
          </p:cNvSpPr>
          <p:nvPr>
            <p:ph type="body" sz="quarter" idx="18" hasCustomPrompt="1"/>
          </p:nvPr>
        </p:nvSpPr>
        <p:spPr>
          <a:xfrm>
            <a:off x="795236" y="2431105"/>
            <a:ext cx="6190780" cy="2769989"/>
          </a:xfrm>
          <a:prstGeom prst="rect">
            <a:avLst/>
          </a:prstGeom>
          <a:ln>
            <a:noFill/>
          </a:ln>
        </p:spPr>
        <p:txBody>
          <a:bodyPr wrap="square" lIns="0" tIns="0" rIns="0" bIns="0" anchor="t" anchorCtr="0">
            <a:spAutoFit/>
          </a:bodyPr>
          <a:lstStyle>
            <a:lvl1pPr marL="0" indent="0">
              <a:lnSpc>
                <a:spcPts val="3000"/>
              </a:lnSpc>
              <a:spcBef>
                <a:spcPts val="0"/>
              </a:spcBef>
              <a:spcAft>
                <a:spcPts val="1200"/>
              </a:spcAft>
              <a:buFontTx/>
              <a:buNone/>
              <a:defRPr sz="2400" b="0" i="0" baseline="0">
                <a:solidFill>
                  <a:schemeClr val="bg1"/>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a:p>
            <a:pPr lvl="0"/>
            <a:r>
              <a:rPr lang="en-US"/>
              <a:t>Click here to place text to fill this box and discuss text</a:t>
            </a:r>
          </a:p>
          <a:p>
            <a:pPr lvl="0"/>
            <a:r>
              <a:rPr lang="en-US"/>
              <a:t>Click here to text to fill this box</a:t>
            </a:r>
          </a:p>
        </p:txBody>
      </p:sp>
    </p:spTree>
    <p:extLst>
      <p:ext uri="{BB962C8B-B14F-4D97-AF65-F5344CB8AC3E}">
        <p14:creationId xmlns:p14="http://schemas.microsoft.com/office/powerpoint/2010/main" val="121149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7" name="Freeform 6"/>
          <p:cNvSpPr/>
          <p:nvPr userDrawn="1"/>
        </p:nvSpPr>
        <p:spPr>
          <a:xfrm>
            <a:off x="0" y="699232"/>
            <a:ext cx="8417170" cy="6158768"/>
          </a:xfrm>
          <a:custGeom>
            <a:avLst/>
            <a:gdLst>
              <a:gd name="connsiteX0" fmla="*/ 3880339 w 8417170"/>
              <a:gd name="connsiteY0" fmla="*/ 0 h 6158768"/>
              <a:gd name="connsiteX1" fmla="*/ 8417170 w 8417170"/>
              <a:gd name="connsiteY1" fmla="*/ 4536831 h 6158768"/>
              <a:gd name="connsiteX2" fmla="*/ 8141876 w 8417170"/>
              <a:gd name="connsiteY2" fmla="*/ 6096746 h 6158768"/>
              <a:gd name="connsiteX3" fmla="*/ 8117422 w 8417170"/>
              <a:gd name="connsiteY3" fmla="*/ 6158768 h 6158768"/>
              <a:gd name="connsiteX4" fmla="*/ 0 w 8417170"/>
              <a:gd name="connsiteY4" fmla="*/ 6158768 h 6158768"/>
              <a:gd name="connsiteX5" fmla="*/ 0 w 8417170"/>
              <a:gd name="connsiteY5" fmla="*/ 2184876 h 6158768"/>
              <a:gd name="connsiteX6" fmla="*/ 320 w 8417170"/>
              <a:gd name="connsiteY6" fmla="*/ 2184319 h 6158768"/>
              <a:gd name="connsiteX7" fmla="*/ 3880339 w 8417170"/>
              <a:gd name="connsiteY7" fmla="*/ 0 h 61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7170" h="6158768">
                <a:moveTo>
                  <a:pt x="3880339" y="0"/>
                </a:moveTo>
                <a:cubicBezTo>
                  <a:pt x="6385962" y="0"/>
                  <a:pt x="8417170" y="2031208"/>
                  <a:pt x="8417170" y="4536831"/>
                </a:cubicBezTo>
                <a:cubicBezTo>
                  <a:pt x="8417170" y="5084936"/>
                  <a:pt x="8319974" y="5610340"/>
                  <a:pt x="8141876" y="6096746"/>
                </a:cubicBezTo>
                <a:lnTo>
                  <a:pt x="8117422" y="6158768"/>
                </a:lnTo>
                <a:lnTo>
                  <a:pt x="0" y="6158768"/>
                </a:lnTo>
                <a:lnTo>
                  <a:pt x="0" y="2184876"/>
                </a:lnTo>
                <a:lnTo>
                  <a:pt x="320" y="2184319"/>
                </a:lnTo>
                <a:cubicBezTo>
                  <a:pt x="796023" y="874769"/>
                  <a:pt x="2236024" y="0"/>
                  <a:pt x="388033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1"/>
          </p:nvPr>
        </p:nvSpPr>
        <p:spPr>
          <a:xfrm>
            <a:off x="5848642" y="0"/>
            <a:ext cx="6343359" cy="5236063"/>
          </a:xfrm>
          <a:custGeom>
            <a:avLst/>
            <a:gdLst>
              <a:gd name="connsiteX0" fmla="*/ 0 w 6343359"/>
              <a:gd name="connsiteY0" fmla="*/ 0 h 5236063"/>
              <a:gd name="connsiteX1" fmla="*/ 6343359 w 6343359"/>
              <a:gd name="connsiteY1" fmla="*/ 0 h 5236063"/>
              <a:gd name="connsiteX2" fmla="*/ 6343359 w 6343359"/>
              <a:gd name="connsiteY2" fmla="*/ 5202533 h 5236063"/>
              <a:gd name="connsiteX3" fmla="*/ 6246561 w 6343359"/>
              <a:gd name="connsiteY3" fmla="*/ 5213281 h 5236063"/>
              <a:gd name="connsiteX4" fmla="*/ 5730824 w 6343359"/>
              <a:gd name="connsiteY4" fmla="*/ 5236063 h 5236063"/>
              <a:gd name="connsiteX5" fmla="*/ 5499 w 6343359"/>
              <a:gd name="connsiteY5" fmla="*/ 72282 h 523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359" h="5236063">
                <a:moveTo>
                  <a:pt x="0" y="0"/>
                </a:moveTo>
                <a:lnTo>
                  <a:pt x="6343359" y="0"/>
                </a:lnTo>
                <a:lnTo>
                  <a:pt x="6343359" y="5202533"/>
                </a:lnTo>
                <a:lnTo>
                  <a:pt x="6246561" y="5213281"/>
                </a:lnTo>
                <a:cubicBezTo>
                  <a:pt x="6076664" y="5228362"/>
                  <a:pt x="5904644" y="5236063"/>
                  <a:pt x="5730824" y="5236063"/>
                </a:cubicBezTo>
                <a:cubicBezTo>
                  <a:pt x="2751055" y="5236063"/>
                  <a:pt x="300214" y="2972701"/>
                  <a:pt x="5499" y="72282"/>
                </a:cubicBezTo>
                <a:close/>
              </a:path>
            </a:pathLst>
          </a:custGeom>
        </p:spPr>
        <p:txBody>
          <a:bodyPr wrap="square">
            <a:noAutofit/>
          </a:bodyPr>
          <a:lstStyle/>
          <a:p>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14" name="Text Placeholder 9"/>
          <p:cNvSpPr>
            <a:spLocks noGrp="1"/>
          </p:cNvSpPr>
          <p:nvPr>
            <p:ph type="body" sz="quarter" idx="10" hasCustomPrompt="1"/>
          </p:nvPr>
        </p:nvSpPr>
        <p:spPr>
          <a:xfrm>
            <a:off x="912465" y="2419173"/>
            <a:ext cx="5634639" cy="38472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15" name="Text Placeholder 9"/>
          <p:cNvSpPr>
            <a:spLocks noGrp="1"/>
          </p:cNvSpPr>
          <p:nvPr>
            <p:ph type="body" sz="quarter" idx="13" hasCustomPrompt="1"/>
          </p:nvPr>
        </p:nvSpPr>
        <p:spPr>
          <a:xfrm>
            <a:off x="912466" y="3163824"/>
            <a:ext cx="6677054" cy="4103688"/>
          </a:xfrm>
          <a:prstGeom prst="rect">
            <a:avLst/>
          </a:prstGeom>
          <a:ln>
            <a:noFill/>
          </a:ln>
        </p:spPr>
        <p:txBody>
          <a:bodyPr wrap="square" lIns="0" tIns="0" rIns="0" bIns="0" anchor="t" anchorCtr="0">
            <a:spAutoFit/>
          </a:bodyPr>
          <a:lstStyle>
            <a:lvl1pPr marL="0" indent="0">
              <a:lnSpc>
                <a:spcPts val="2000"/>
              </a:lnSpc>
              <a:spcBef>
                <a:spcPts val="0"/>
              </a:spcBef>
              <a:spcAft>
                <a:spcPts val="2000"/>
              </a:spcAft>
              <a:buFontTx/>
              <a:buNone/>
              <a:defRPr sz="2400" b="0" i="0" baseline="0">
                <a:solidFill>
                  <a:schemeClr val="bg1"/>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a:p>
            <a:pPr lvl="0"/>
            <a:r>
              <a:rPr lang="en-US"/>
              <a:t>Click here to text to fill this box</a:t>
            </a:r>
          </a:p>
          <a:p>
            <a:pPr lvl="0"/>
            <a:r>
              <a:rPr lang="en-US"/>
              <a:t>Click here to place text to fill this box and discuss text</a:t>
            </a:r>
          </a:p>
          <a:p>
            <a:pPr lvl="0"/>
            <a:r>
              <a:rPr lang="en-US"/>
              <a:t>Click here to text to fill this box</a:t>
            </a:r>
          </a:p>
          <a:p>
            <a:pPr lvl="0"/>
            <a:r>
              <a:rPr lang="en-US"/>
              <a:t>Click here to place text to fill this box and discuss text</a:t>
            </a:r>
          </a:p>
          <a:p>
            <a:pPr lvl="0"/>
            <a:endParaRPr lang="en-US"/>
          </a:p>
        </p:txBody>
      </p:sp>
    </p:spTree>
    <p:extLst>
      <p:ext uri="{BB962C8B-B14F-4D97-AF65-F5344CB8AC3E}">
        <p14:creationId xmlns:p14="http://schemas.microsoft.com/office/powerpoint/2010/main" val="75864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4" name="Picture Placeholder 8"/>
          <p:cNvSpPr>
            <a:spLocks noGrp="1"/>
          </p:cNvSpPr>
          <p:nvPr>
            <p:ph type="pic" sz="quarter" idx="11"/>
          </p:nvPr>
        </p:nvSpPr>
        <p:spPr>
          <a:xfrm>
            <a:off x="4370832" y="890954"/>
            <a:ext cx="7182320" cy="4782772"/>
          </a:xfrm>
          <a:prstGeom prst="rect">
            <a:avLst/>
          </a:prstGeom>
        </p:spPr>
        <p:txBody>
          <a:bodyPr/>
          <a:lstStyle/>
          <a:p>
            <a:endParaRPr lang="en-US" dirty="0"/>
          </a:p>
        </p:txBody>
      </p:sp>
      <p:sp>
        <p:nvSpPr>
          <p:cNvPr id="9" name="Freeform 8"/>
          <p:cNvSpPr/>
          <p:nvPr userDrawn="1"/>
        </p:nvSpPr>
        <p:spPr>
          <a:xfrm>
            <a:off x="0" y="0"/>
            <a:ext cx="4041648" cy="6858000"/>
          </a:xfrm>
          <a:custGeom>
            <a:avLst/>
            <a:gdLst>
              <a:gd name="connsiteX0" fmla="*/ 0 w 3657598"/>
              <a:gd name="connsiteY0" fmla="*/ 0 h 6858000"/>
              <a:gd name="connsiteX1" fmla="*/ 3206112 w 3657598"/>
              <a:gd name="connsiteY1" fmla="*/ 0 h 6858000"/>
              <a:gd name="connsiteX2" fmla="*/ 3241204 w 3657598"/>
              <a:gd name="connsiteY2" fmla="*/ 123581 h 6858000"/>
              <a:gd name="connsiteX3" fmla="*/ 3657598 w 3657598"/>
              <a:gd name="connsiteY3" fmla="*/ 3429000 h 6858000"/>
              <a:gd name="connsiteX4" fmla="*/ 3241204 w 3657598"/>
              <a:gd name="connsiteY4" fmla="*/ 6734419 h 6858000"/>
              <a:gd name="connsiteX5" fmla="*/ 3206112 w 3657598"/>
              <a:gd name="connsiteY5" fmla="*/ 6858000 h 6858000"/>
              <a:gd name="connsiteX6" fmla="*/ 0 w 365759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598" h="6858000">
                <a:moveTo>
                  <a:pt x="0" y="0"/>
                </a:moveTo>
                <a:lnTo>
                  <a:pt x="3206112" y="0"/>
                </a:lnTo>
                <a:lnTo>
                  <a:pt x="3241204" y="123581"/>
                </a:lnTo>
                <a:cubicBezTo>
                  <a:pt x="3513030" y="1180079"/>
                  <a:pt x="3657598" y="2287657"/>
                  <a:pt x="3657598" y="3429000"/>
                </a:cubicBezTo>
                <a:cubicBezTo>
                  <a:pt x="3657598" y="4570343"/>
                  <a:pt x="3513030" y="5677921"/>
                  <a:pt x="3241204" y="6734419"/>
                </a:cubicBezTo>
                <a:lnTo>
                  <a:pt x="3206112"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hasCustomPrompt="1"/>
          </p:nvPr>
        </p:nvSpPr>
        <p:spPr>
          <a:xfrm>
            <a:off x="795235" y="2107399"/>
            <a:ext cx="2487226" cy="76944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11" name="Text Placeholder 9"/>
          <p:cNvSpPr>
            <a:spLocks noGrp="1"/>
          </p:cNvSpPr>
          <p:nvPr>
            <p:ph type="body" sz="quarter" idx="13" hasCustomPrompt="1"/>
          </p:nvPr>
        </p:nvSpPr>
        <p:spPr>
          <a:xfrm>
            <a:off x="795236" y="3197199"/>
            <a:ext cx="2487226" cy="1538883"/>
          </a:xfrm>
          <a:prstGeom prst="rect">
            <a:avLst/>
          </a:prstGeom>
          <a:ln>
            <a:noFill/>
          </a:ln>
        </p:spPr>
        <p:txBody>
          <a:bodyPr wrap="square" lIns="0" tIns="0" rIns="0" bIns="0" anchor="t" anchorCtr="0">
            <a:spAutoFit/>
          </a:bodyPr>
          <a:lstStyle>
            <a:lvl1pPr marL="0" indent="0">
              <a:lnSpc>
                <a:spcPts val="2000"/>
              </a:lnSpc>
              <a:spcBef>
                <a:spcPts val="0"/>
              </a:spcBef>
              <a:spcAft>
                <a:spcPts val="2000"/>
              </a:spcAft>
              <a:buFontTx/>
              <a:buNone/>
              <a:defRPr sz="2000" b="0" i="0" baseline="0">
                <a:solidFill>
                  <a:schemeClr val="bg1"/>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p:txBody>
      </p:sp>
    </p:spTree>
    <p:extLst>
      <p:ext uri="{BB962C8B-B14F-4D97-AF65-F5344CB8AC3E}">
        <p14:creationId xmlns:p14="http://schemas.microsoft.com/office/powerpoint/2010/main" val="1407396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
        <p:nvSpPr>
          <p:cNvPr id="11" name="Freeform 10"/>
          <p:cNvSpPr/>
          <p:nvPr userDrawn="1"/>
        </p:nvSpPr>
        <p:spPr>
          <a:xfrm>
            <a:off x="5251938" y="0"/>
            <a:ext cx="6940062" cy="5416062"/>
          </a:xfrm>
          <a:custGeom>
            <a:avLst/>
            <a:gdLst>
              <a:gd name="connsiteX0" fmla="*/ 176708 w 6940062"/>
              <a:gd name="connsiteY0" fmla="*/ 0 h 5416062"/>
              <a:gd name="connsiteX1" fmla="*/ 6940062 w 6940062"/>
              <a:gd name="connsiteY1" fmla="*/ 0 h 5416062"/>
              <a:gd name="connsiteX2" fmla="*/ 6940062 w 6940062"/>
              <a:gd name="connsiteY2" fmla="*/ 4405560 h 5416062"/>
              <a:gd name="connsiteX3" fmla="*/ 6885636 w 6940062"/>
              <a:gd name="connsiteY3" fmla="*/ 4455026 h 5416062"/>
              <a:gd name="connsiteX4" fmla="*/ 4208585 w 6940062"/>
              <a:gd name="connsiteY4" fmla="*/ 5416062 h 5416062"/>
              <a:gd name="connsiteX5" fmla="*/ 0 w 6940062"/>
              <a:gd name="connsiteY5" fmla="*/ 1207477 h 5416062"/>
              <a:gd name="connsiteX6" fmla="*/ 132498 w 6940062"/>
              <a:gd name="connsiteY6" fmla="*/ 155686 h 541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0062" h="5416062">
                <a:moveTo>
                  <a:pt x="176708" y="0"/>
                </a:moveTo>
                <a:lnTo>
                  <a:pt x="6940062" y="0"/>
                </a:lnTo>
                <a:lnTo>
                  <a:pt x="6940062" y="4405560"/>
                </a:lnTo>
                <a:lnTo>
                  <a:pt x="6885636" y="4455026"/>
                </a:lnTo>
                <a:cubicBezTo>
                  <a:pt x="6158144" y="5055405"/>
                  <a:pt x="5225482" y="5416062"/>
                  <a:pt x="4208585" y="5416062"/>
                </a:cubicBezTo>
                <a:cubicBezTo>
                  <a:pt x="1884248" y="5416062"/>
                  <a:pt x="0" y="3531814"/>
                  <a:pt x="0" y="1207477"/>
                </a:cubicBezTo>
                <a:cubicBezTo>
                  <a:pt x="0" y="844300"/>
                  <a:pt x="46003" y="491866"/>
                  <a:pt x="132498" y="15568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17" name="Picture Placeholder 16"/>
          <p:cNvSpPr>
            <a:spLocks noGrp="1"/>
          </p:cNvSpPr>
          <p:nvPr>
            <p:ph type="pic" sz="quarter" idx="14"/>
          </p:nvPr>
        </p:nvSpPr>
        <p:spPr>
          <a:xfrm>
            <a:off x="0" y="0"/>
            <a:ext cx="7799834" cy="6858000"/>
          </a:xfrm>
          <a:custGeom>
            <a:avLst/>
            <a:gdLst>
              <a:gd name="connsiteX0" fmla="*/ 0 w 7799834"/>
              <a:gd name="connsiteY0" fmla="*/ 0 h 6858000"/>
              <a:gd name="connsiteX1" fmla="*/ 7364170 w 7799834"/>
              <a:gd name="connsiteY1" fmla="*/ 0 h 6858000"/>
              <a:gd name="connsiteX2" fmla="*/ 7442024 w 7799834"/>
              <a:gd name="connsiteY2" fmla="*/ 197453 h 6858000"/>
              <a:gd name="connsiteX3" fmla="*/ 7799834 w 7799834"/>
              <a:gd name="connsiteY3" fmla="*/ 2224939 h 6858000"/>
              <a:gd name="connsiteX4" fmla="*/ 5653980 w 7799834"/>
              <a:gd name="connsiteY4" fmla="*/ 6775126 h 6858000"/>
              <a:gd name="connsiteX5" fmla="*/ 5548521 w 7799834"/>
              <a:gd name="connsiteY5" fmla="*/ 6858000 h 6858000"/>
              <a:gd name="connsiteX6" fmla="*/ 0 w 779983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9834" h="6858000">
                <a:moveTo>
                  <a:pt x="0" y="0"/>
                </a:moveTo>
                <a:lnTo>
                  <a:pt x="7364170" y="0"/>
                </a:lnTo>
                <a:lnTo>
                  <a:pt x="7442024" y="197453"/>
                </a:lnTo>
                <a:cubicBezTo>
                  <a:pt x="7673504" y="829656"/>
                  <a:pt x="7799834" y="1512544"/>
                  <a:pt x="7799834" y="2224939"/>
                </a:cubicBezTo>
                <a:cubicBezTo>
                  <a:pt x="7799834" y="4056811"/>
                  <a:pt x="6964507" y="5693583"/>
                  <a:pt x="5653980" y="6775126"/>
                </a:cubicBezTo>
                <a:lnTo>
                  <a:pt x="5548521" y="6858000"/>
                </a:lnTo>
                <a:lnTo>
                  <a:pt x="0" y="6858000"/>
                </a:lnTo>
                <a:close/>
              </a:path>
            </a:pathLst>
          </a:custGeom>
        </p:spPr>
        <p:txBody>
          <a:bodyPr wrap="square">
            <a:noAutofit/>
          </a:bodyPr>
          <a:lstStyle/>
          <a:p>
            <a:endParaRPr lang="en-US" dirty="0"/>
          </a:p>
        </p:txBody>
      </p:sp>
      <p:sp>
        <p:nvSpPr>
          <p:cNvPr id="18" name="Text Placeholder 9"/>
          <p:cNvSpPr>
            <a:spLocks noGrp="1"/>
          </p:cNvSpPr>
          <p:nvPr>
            <p:ph type="body" sz="quarter" idx="10" hasCustomPrompt="1"/>
          </p:nvPr>
        </p:nvSpPr>
        <p:spPr>
          <a:xfrm>
            <a:off x="8509021" y="1270371"/>
            <a:ext cx="2487226" cy="76944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19" name="Text Placeholder 9"/>
          <p:cNvSpPr>
            <a:spLocks noGrp="1"/>
          </p:cNvSpPr>
          <p:nvPr>
            <p:ph type="body" sz="quarter" idx="13" hasCustomPrompt="1"/>
          </p:nvPr>
        </p:nvSpPr>
        <p:spPr>
          <a:xfrm>
            <a:off x="8509022" y="2360171"/>
            <a:ext cx="2487226" cy="1795363"/>
          </a:xfrm>
          <a:prstGeom prst="rect">
            <a:avLst/>
          </a:prstGeom>
          <a:ln>
            <a:noFill/>
          </a:ln>
        </p:spPr>
        <p:txBody>
          <a:bodyPr wrap="square" lIns="0" tIns="0" rIns="0" bIns="0" anchor="t" anchorCtr="0">
            <a:spAutoFit/>
          </a:bodyPr>
          <a:lstStyle>
            <a:lvl1pPr marL="0" indent="0">
              <a:lnSpc>
                <a:spcPts val="2000"/>
              </a:lnSpc>
              <a:spcBef>
                <a:spcPts val="0"/>
              </a:spcBef>
              <a:spcAft>
                <a:spcPts val="2000"/>
              </a:spcAft>
              <a:buFontTx/>
              <a:buNone/>
              <a:defRPr sz="2400" b="0" i="0" baseline="0">
                <a:solidFill>
                  <a:schemeClr val="bg1"/>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p:txBody>
      </p:sp>
    </p:spTree>
    <p:extLst>
      <p:ext uri="{BB962C8B-B14F-4D97-AF65-F5344CB8AC3E}">
        <p14:creationId xmlns:p14="http://schemas.microsoft.com/office/powerpoint/2010/main" val="1931033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
        <p:nvSpPr>
          <p:cNvPr id="7" name="Freeform 6"/>
          <p:cNvSpPr/>
          <p:nvPr userDrawn="1"/>
        </p:nvSpPr>
        <p:spPr>
          <a:xfrm>
            <a:off x="1" y="-1"/>
            <a:ext cx="12191999" cy="1737361"/>
          </a:xfrm>
          <a:custGeom>
            <a:avLst/>
            <a:gdLst>
              <a:gd name="connsiteX0" fmla="*/ 0 w 11780773"/>
              <a:gd name="connsiteY0" fmla="*/ 0 h 2433922"/>
              <a:gd name="connsiteX1" fmla="*/ 11780773 w 11780773"/>
              <a:gd name="connsiteY1" fmla="*/ 0 h 2433922"/>
              <a:gd name="connsiteX2" fmla="*/ 11586887 w 11780773"/>
              <a:gd name="connsiteY2" fmla="*/ 137876 h 2433922"/>
              <a:gd name="connsiteX3" fmla="*/ 4070148 w 11780773"/>
              <a:gd name="connsiteY3" fmla="*/ 2433922 h 2433922"/>
              <a:gd name="connsiteX4" fmla="*/ 72276 w 11780773"/>
              <a:gd name="connsiteY4" fmla="*/ 1829500 h 2433922"/>
              <a:gd name="connsiteX5" fmla="*/ 0 w 11780773"/>
              <a:gd name="connsiteY5" fmla="*/ 1805046 h 243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0773" h="2433922">
                <a:moveTo>
                  <a:pt x="0" y="0"/>
                </a:moveTo>
                <a:lnTo>
                  <a:pt x="11780773" y="0"/>
                </a:lnTo>
                <a:lnTo>
                  <a:pt x="11586887" y="137876"/>
                </a:lnTo>
                <a:cubicBezTo>
                  <a:pt x="9441191" y="1587480"/>
                  <a:pt x="6854519" y="2433922"/>
                  <a:pt x="4070148" y="2433922"/>
                </a:cubicBezTo>
                <a:cubicBezTo>
                  <a:pt x="2677963" y="2433922"/>
                  <a:pt x="1335202" y="2222312"/>
                  <a:pt x="72276" y="1829500"/>
                </a:cubicBezTo>
                <a:lnTo>
                  <a:pt x="0" y="18050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4" name="Text Placeholder 9"/>
          <p:cNvSpPr>
            <a:spLocks noGrp="1"/>
          </p:cNvSpPr>
          <p:nvPr>
            <p:ph type="body" sz="quarter" idx="10" hasCustomPrompt="1"/>
          </p:nvPr>
        </p:nvSpPr>
        <p:spPr>
          <a:xfrm>
            <a:off x="771787" y="787584"/>
            <a:ext cx="10552705" cy="384724"/>
          </a:xfrm>
          <a:prstGeom prst="rect">
            <a:avLst/>
          </a:prstGeom>
          <a:ln>
            <a:noFill/>
          </a:ln>
        </p:spPr>
        <p:txBody>
          <a:bodyPr wrap="square" lIns="0" tIns="0" rIns="0" bIns="0" anchor="b" anchorCtr="0">
            <a:no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a:t>Place Title Here</a:t>
            </a:r>
          </a:p>
        </p:txBody>
      </p:sp>
      <p:sp>
        <p:nvSpPr>
          <p:cNvPr id="6" name="Text Placeholder 9"/>
          <p:cNvSpPr>
            <a:spLocks noGrp="1"/>
          </p:cNvSpPr>
          <p:nvPr>
            <p:ph type="body" sz="quarter" idx="18" hasCustomPrompt="1"/>
          </p:nvPr>
        </p:nvSpPr>
        <p:spPr>
          <a:xfrm>
            <a:off x="776947" y="2142773"/>
            <a:ext cx="10529257" cy="2985433"/>
          </a:xfrm>
          <a:prstGeom prst="rect">
            <a:avLst/>
          </a:prstGeom>
          <a:ln>
            <a:noFill/>
          </a:ln>
        </p:spPr>
        <p:txBody>
          <a:bodyPr wrap="square" lIns="0" tIns="0" rIns="0" bIns="0" anchor="t" anchorCtr="0">
            <a:spAutoFit/>
          </a:bodyPr>
          <a:lstStyle>
            <a:lvl1pPr marL="342900" marR="0" indent="-342900" algn="l" defTabSz="914400" rtl="0" eaLnBrk="1" fontAlgn="auto" latinLnBrk="0" hangingPunct="1">
              <a:lnSpc>
                <a:spcPct val="100000"/>
              </a:lnSpc>
              <a:spcBef>
                <a:spcPts val="0"/>
              </a:spcBef>
              <a:spcAft>
                <a:spcPts val="1200"/>
              </a:spcAft>
              <a:buClrTx/>
              <a:buSzTx/>
              <a:buFont typeface="Arial" charset="0"/>
              <a:buChar char="•"/>
              <a:tabLst/>
              <a:defRPr sz="2400" b="0" i="0" baseline="0">
                <a:solidFill>
                  <a:schemeClr val="bg2">
                    <a:lumMod val="50000"/>
                  </a:schemeClr>
                </a:solidFill>
                <a:latin typeface="Arial" charset="0"/>
                <a:ea typeface="Arial" charset="0"/>
                <a:cs typeface="Arial" charset="0"/>
              </a:defRPr>
            </a:lvl1pPr>
          </a:lstStyle>
          <a:p>
            <a:pPr lvl="0"/>
            <a:r>
              <a:rPr lang="en-US"/>
              <a:t>Click here to text to fill this box</a:t>
            </a:r>
          </a:p>
          <a:p>
            <a:pPr lvl="0"/>
            <a:r>
              <a:rPr lang="en-US"/>
              <a:t>Click here to place text to fill this box and discuss text</a:t>
            </a:r>
          </a:p>
          <a:p>
            <a:pPr lvl="0"/>
            <a:r>
              <a:rPr lang="en-US"/>
              <a:t>Click here to place text to fill this box and discuss text</a:t>
            </a:r>
          </a:p>
          <a:p>
            <a:pPr lvl="0"/>
            <a:r>
              <a:rPr lang="en-US"/>
              <a:t>Click here to text to fill this box</a:t>
            </a:r>
          </a:p>
          <a:p>
            <a:pPr lvl="0"/>
            <a:r>
              <a:rPr lang="en-US"/>
              <a:t>Click here to place text to fill this box and discuss text</a:t>
            </a:r>
          </a:p>
          <a:p>
            <a:pPr lvl="0"/>
            <a:r>
              <a:rPr lang="en-US"/>
              <a:t>Click here to place text to fill this box and</a:t>
            </a:r>
          </a:p>
        </p:txBody>
      </p:sp>
    </p:spTree>
    <p:extLst>
      <p:ext uri="{BB962C8B-B14F-4D97-AF65-F5344CB8AC3E}">
        <p14:creationId xmlns:p14="http://schemas.microsoft.com/office/powerpoint/2010/main" val="152152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B910C2-8A25-4897-9B9D-69E225D6EE58}"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1513941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Divider 3">
    <p:bg>
      <p:bgPr>
        <a:solidFill>
          <a:schemeClr val="bg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00635" y="5994091"/>
            <a:ext cx="2739598" cy="469391"/>
            <a:chOff x="0" y="5189538"/>
            <a:chExt cx="3017838" cy="517525"/>
          </a:xfrm>
        </p:grpSpPr>
        <p:sp>
          <p:nvSpPr>
            <p:cNvPr id="8" name="AutoShape 6"/>
            <p:cNvSpPr>
              <a:spLocks noChangeAspect="1" noChangeArrowheads="1" noTextEdit="1"/>
            </p:cNvSpPr>
            <p:nvPr userDrawn="1"/>
          </p:nvSpPr>
          <p:spPr bwMode="auto">
            <a:xfrm>
              <a:off x="0" y="5189538"/>
              <a:ext cx="3014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9" name="Rectangle 8"/>
            <p:cNvSpPr>
              <a:spLocks noChangeArrowheads="1"/>
            </p:cNvSpPr>
            <p:nvPr userDrawn="1"/>
          </p:nvSpPr>
          <p:spPr bwMode="auto">
            <a:xfrm>
              <a:off x="0" y="5189538"/>
              <a:ext cx="3017838" cy="51752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0" name="Freeform 9"/>
            <p:cNvSpPr>
              <a:spLocks noEditPoints="1"/>
            </p:cNvSpPr>
            <p:nvPr userDrawn="1"/>
          </p:nvSpPr>
          <p:spPr bwMode="auto">
            <a:xfrm>
              <a:off x="217488" y="5340351"/>
              <a:ext cx="134938" cy="160338"/>
            </a:xfrm>
            <a:custGeom>
              <a:avLst/>
              <a:gdLst>
                <a:gd name="T0" fmla="*/ 10 w 36"/>
                <a:gd name="T1" fmla="*/ 30 h 43"/>
                <a:gd name="T2" fmla="*/ 6 w 36"/>
                <a:gd name="T3" fmla="*/ 43 h 43"/>
                <a:gd name="T4" fmla="*/ 0 w 36"/>
                <a:gd name="T5" fmla="*/ 43 h 43"/>
                <a:gd name="T6" fmla="*/ 15 w 36"/>
                <a:gd name="T7" fmla="*/ 0 h 43"/>
                <a:gd name="T8" fmla="*/ 21 w 36"/>
                <a:gd name="T9" fmla="*/ 0 h 43"/>
                <a:gd name="T10" fmla="*/ 36 w 36"/>
                <a:gd name="T11" fmla="*/ 43 h 43"/>
                <a:gd name="T12" fmla="*/ 30 w 36"/>
                <a:gd name="T13" fmla="*/ 43 h 43"/>
                <a:gd name="T14" fmla="*/ 25 w 36"/>
                <a:gd name="T15" fmla="*/ 30 h 43"/>
                <a:gd name="T16" fmla="*/ 10 w 36"/>
                <a:gd name="T17" fmla="*/ 30 h 43"/>
                <a:gd name="T18" fmla="*/ 24 w 36"/>
                <a:gd name="T19" fmla="*/ 26 h 43"/>
                <a:gd name="T20" fmla="*/ 20 w 36"/>
                <a:gd name="T21" fmla="*/ 13 h 43"/>
                <a:gd name="T22" fmla="*/ 18 w 36"/>
                <a:gd name="T23" fmla="*/ 5 h 43"/>
                <a:gd name="T24" fmla="*/ 18 w 36"/>
                <a:gd name="T25" fmla="*/ 5 h 43"/>
                <a:gd name="T26" fmla="*/ 16 w 36"/>
                <a:gd name="T27" fmla="*/ 13 h 43"/>
                <a:gd name="T28" fmla="*/ 11 w 36"/>
                <a:gd name="T29" fmla="*/ 26 h 43"/>
                <a:gd name="T30" fmla="*/ 24 w 36"/>
                <a:gd name="T31"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10" y="30"/>
                  </a:moveTo>
                  <a:cubicBezTo>
                    <a:pt x="6" y="43"/>
                    <a:pt x="6" y="43"/>
                    <a:pt x="6" y="43"/>
                  </a:cubicBezTo>
                  <a:cubicBezTo>
                    <a:pt x="0" y="43"/>
                    <a:pt x="0" y="43"/>
                    <a:pt x="0" y="43"/>
                  </a:cubicBezTo>
                  <a:cubicBezTo>
                    <a:pt x="15" y="0"/>
                    <a:pt x="15" y="0"/>
                    <a:pt x="15" y="0"/>
                  </a:cubicBezTo>
                  <a:cubicBezTo>
                    <a:pt x="21" y="0"/>
                    <a:pt x="21" y="0"/>
                    <a:pt x="21" y="0"/>
                  </a:cubicBezTo>
                  <a:cubicBezTo>
                    <a:pt x="36" y="43"/>
                    <a:pt x="36" y="43"/>
                    <a:pt x="36" y="43"/>
                  </a:cubicBezTo>
                  <a:cubicBezTo>
                    <a:pt x="30" y="43"/>
                    <a:pt x="30" y="43"/>
                    <a:pt x="30" y="43"/>
                  </a:cubicBezTo>
                  <a:cubicBezTo>
                    <a:pt x="25" y="30"/>
                    <a:pt x="25" y="30"/>
                    <a:pt x="25" y="30"/>
                  </a:cubicBezTo>
                  <a:lnTo>
                    <a:pt x="10" y="30"/>
                  </a:lnTo>
                  <a:close/>
                  <a:moveTo>
                    <a:pt x="24" y="26"/>
                  </a:moveTo>
                  <a:cubicBezTo>
                    <a:pt x="20" y="13"/>
                    <a:pt x="20" y="13"/>
                    <a:pt x="20" y="13"/>
                  </a:cubicBezTo>
                  <a:cubicBezTo>
                    <a:pt x="19" y="10"/>
                    <a:pt x="18" y="8"/>
                    <a:pt x="18" y="5"/>
                  </a:cubicBezTo>
                  <a:cubicBezTo>
                    <a:pt x="18" y="5"/>
                    <a:pt x="18" y="5"/>
                    <a:pt x="18" y="5"/>
                  </a:cubicBezTo>
                  <a:cubicBezTo>
                    <a:pt x="17" y="8"/>
                    <a:pt x="16" y="11"/>
                    <a:pt x="16" y="13"/>
                  </a:cubicBezTo>
                  <a:cubicBezTo>
                    <a:pt x="11" y="26"/>
                    <a:pt x="11" y="26"/>
                    <a:pt x="11" y="26"/>
                  </a:cubicBezTo>
                  <a:lnTo>
                    <a:pt x="24"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1" name="Freeform 10"/>
            <p:cNvSpPr>
              <a:spLocks/>
            </p:cNvSpPr>
            <p:nvPr userDrawn="1"/>
          </p:nvSpPr>
          <p:spPr bwMode="auto">
            <a:xfrm>
              <a:off x="374650" y="5384801"/>
              <a:ext cx="98425" cy="115888"/>
            </a:xfrm>
            <a:custGeom>
              <a:avLst/>
              <a:gdLst>
                <a:gd name="T0" fmla="*/ 0 w 26"/>
                <a:gd name="T1" fmla="*/ 9 h 31"/>
                <a:gd name="T2" fmla="*/ 0 w 26"/>
                <a:gd name="T3" fmla="*/ 1 h 31"/>
                <a:gd name="T4" fmla="*/ 5 w 26"/>
                <a:gd name="T5" fmla="*/ 1 h 31"/>
                <a:gd name="T6" fmla="*/ 5 w 26"/>
                <a:gd name="T7" fmla="*/ 6 h 31"/>
                <a:gd name="T8" fmla="*/ 5 w 26"/>
                <a:gd name="T9" fmla="*/ 6 h 31"/>
                <a:gd name="T10" fmla="*/ 15 w 26"/>
                <a:gd name="T11" fmla="*/ 0 h 31"/>
                <a:gd name="T12" fmla="*/ 26 w 26"/>
                <a:gd name="T13" fmla="*/ 13 h 31"/>
                <a:gd name="T14" fmla="*/ 26 w 26"/>
                <a:gd name="T15" fmla="*/ 31 h 31"/>
                <a:gd name="T16" fmla="*/ 21 w 26"/>
                <a:gd name="T17" fmla="*/ 31 h 31"/>
                <a:gd name="T18" fmla="*/ 21 w 26"/>
                <a:gd name="T19" fmla="*/ 14 h 31"/>
                <a:gd name="T20" fmla="*/ 13 w 26"/>
                <a:gd name="T21" fmla="*/ 5 h 31"/>
                <a:gd name="T22" fmla="*/ 6 w 26"/>
                <a:gd name="T23" fmla="*/ 10 h 31"/>
                <a:gd name="T24" fmla="*/ 6 w 26"/>
                <a:gd name="T25" fmla="*/ 13 h 31"/>
                <a:gd name="T26" fmla="*/ 6 w 26"/>
                <a:gd name="T27" fmla="*/ 31 h 31"/>
                <a:gd name="T28" fmla="*/ 0 w 26"/>
                <a:gd name="T29" fmla="*/ 31 h 31"/>
                <a:gd name="T30" fmla="*/ 0 w 26"/>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1">
                  <a:moveTo>
                    <a:pt x="0" y="9"/>
                  </a:moveTo>
                  <a:cubicBezTo>
                    <a:pt x="0" y="6"/>
                    <a:pt x="0" y="3"/>
                    <a:pt x="0" y="1"/>
                  </a:cubicBezTo>
                  <a:cubicBezTo>
                    <a:pt x="5" y="1"/>
                    <a:pt x="5" y="1"/>
                    <a:pt x="5" y="1"/>
                  </a:cubicBezTo>
                  <a:cubicBezTo>
                    <a:pt x="5" y="6"/>
                    <a:pt x="5" y="6"/>
                    <a:pt x="5" y="6"/>
                  </a:cubicBezTo>
                  <a:cubicBezTo>
                    <a:pt x="5" y="6"/>
                    <a:pt x="5" y="6"/>
                    <a:pt x="5" y="6"/>
                  </a:cubicBezTo>
                  <a:cubicBezTo>
                    <a:pt x="7" y="3"/>
                    <a:pt x="10" y="0"/>
                    <a:pt x="15" y="0"/>
                  </a:cubicBezTo>
                  <a:cubicBezTo>
                    <a:pt x="20" y="0"/>
                    <a:pt x="26" y="2"/>
                    <a:pt x="26" y="13"/>
                  </a:cubicBezTo>
                  <a:cubicBezTo>
                    <a:pt x="26" y="31"/>
                    <a:pt x="26" y="31"/>
                    <a:pt x="26" y="31"/>
                  </a:cubicBezTo>
                  <a:cubicBezTo>
                    <a:pt x="21" y="31"/>
                    <a:pt x="21" y="31"/>
                    <a:pt x="21" y="31"/>
                  </a:cubicBezTo>
                  <a:cubicBezTo>
                    <a:pt x="21" y="14"/>
                    <a:pt x="21" y="14"/>
                    <a:pt x="21" y="14"/>
                  </a:cubicBezTo>
                  <a:cubicBezTo>
                    <a:pt x="21" y="9"/>
                    <a:pt x="19" y="5"/>
                    <a:pt x="13" y="5"/>
                  </a:cubicBezTo>
                  <a:cubicBezTo>
                    <a:pt x="10" y="5"/>
                    <a:pt x="7" y="7"/>
                    <a:pt x="6" y="10"/>
                  </a:cubicBezTo>
                  <a:cubicBezTo>
                    <a:pt x="6" y="11"/>
                    <a:pt x="6" y="12"/>
                    <a:pt x="6" y="13"/>
                  </a:cubicBezTo>
                  <a:cubicBezTo>
                    <a:pt x="6" y="31"/>
                    <a:pt x="6" y="31"/>
                    <a:pt x="6" y="31"/>
                  </a:cubicBezTo>
                  <a:cubicBezTo>
                    <a:pt x="0" y="31"/>
                    <a:pt x="0" y="31"/>
                    <a:pt x="0" y="31"/>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2" name="Freeform 11"/>
            <p:cNvSpPr>
              <a:spLocks/>
            </p:cNvSpPr>
            <p:nvPr userDrawn="1"/>
          </p:nvSpPr>
          <p:spPr bwMode="auto">
            <a:xfrm>
              <a:off x="495300"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7 w 18"/>
                <a:gd name="T15" fmla="*/ 35 h 40"/>
                <a:gd name="T16" fmla="*/ 18 w 18"/>
                <a:gd name="T17" fmla="*/ 39 h 40"/>
                <a:gd name="T18" fmla="*/ 13 w 18"/>
                <a:gd name="T19" fmla="*/ 40 h 40"/>
                <a:gd name="T20" fmla="*/ 7 w 18"/>
                <a:gd name="T21" fmla="*/ 38 h 40"/>
                <a:gd name="T22" fmla="*/ 4 w 18"/>
                <a:gd name="T23" fmla="*/ 30 h 40"/>
                <a:gd name="T24" fmla="*/ 4 w 18"/>
                <a:gd name="T25" fmla="*/ 13 h 40"/>
                <a:gd name="T26" fmla="*/ 0 w 18"/>
                <a:gd name="T27" fmla="*/ 13 h 40"/>
                <a:gd name="T28" fmla="*/ 0 w 18"/>
                <a:gd name="T29" fmla="*/ 9 h 40"/>
                <a:gd name="T30" fmla="*/ 4 w 18"/>
                <a:gd name="T31" fmla="*/ 9 h 40"/>
                <a:gd name="T32" fmla="*/ 4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7" y="35"/>
                  </a:cubicBezTo>
                  <a:cubicBezTo>
                    <a:pt x="18" y="39"/>
                    <a:pt x="18" y="39"/>
                    <a:pt x="18" y="39"/>
                  </a:cubicBezTo>
                  <a:cubicBezTo>
                    <a:pt x="17" y="40"/>
                    <a:pt x="15" y="40"/>
                    <a:pt x="13" y="40"/>
                  </a:cubicBezTo>
                  <a:cubicBezTo>
                    <a:pt x="10" y="40"/>
                    <a:pt x="8" y="39"/>
                    <a:pt x="7" y="38"/>
                  </a:cubicBezTo>
                  <a:cubicBezTo>
                    <a:pt x="5" y="36"/>
                    <a:pt x="4" y="33"/>
                    <a:pt x="4" y="30"/>
                  </a:cubicBezTo>
                  <a:cubicBezTo>
                    <a:pt x="4" y="13"/>
                    <a:pt x="4" y="13"/>
                    <a:pt x="4" y="13"/>
                  </a:cubicBezTo>
                  <a:cubicBezTo>
                    <a:pt x="0" y="13"/>
                    <a:pt x="0" y="13"/>
                    <a:pt x="0" y="13"/>
                  </a:cubicBezTo>
                  <a:cubicBezTo>
                    <a:pt x="0" y="9"/>
                    <a:pt x="0" y="9"/>
                    <a:pt x="0" y="9"/>
                  </a:cubicBezTo>
                  <a:cubicBezTo>
                    <a:pt x="4" y="9"/>
                    <a:pt x="4" y="9"/>
                    <a:pt x="4" y="9"/>
                  </a:cubicBezTo>
                  <a:cubicBezTo>
                    <a:pt x="4" y="1"/>
                    <a:pt x="4" y="1"/>
                    <a:pt x="4"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3" name="Freeform 12"/>
            <p:cNvSpPr>
              <a:spLocks noEditPoints="1"/>
            </p:cNvSpPr>
            <p:nvPr userDrawn="1"/>
          </p:nvSpPr>
          <p:spPr bwMode="auto">
            <a:xfrm>
              <a:off x="577850" y="5384801"/>
              <a:ext cx="112713" cy="119063"/>
            </a:xfrm>
            <a:custGeom>
              <a:avLst/>
              <a:gdLst>
                <a:gd name="T0" fmla="*/ 30 w 30"/>
                <a:gd name="T1" fmla="*/ 16 h 32"/>
                <a:gd name="T2" fmla="*/ 15 w 30"/>
                <a:gd name="T3" fmla="*/ 32 h 32"/>
                <a:gd name="T4" fmla="*/ 0 w 30"/>
                <a:gd name="T5" fmla="*/ 16 h 32"/>
                <a:gd name="T6" fmla="*/ 15 w 30"/>
                <a:gd name="T7" fmla="*/ 0 h 32"/>
                <a:gd name="T8" fmla="*/ 30 w 30"/>
                <a:gd name="T9" fmla="*/ 16 h 32"/>
                <a:gd name="T10" fmla="*/ 5 w 30"/>
                <a:gd name="T11" fmla="*/ 16 h 32"/>
                <a:gd name="T12" fmla="*/ 15 w 30"/>
                <a:gd name="T13" fmla="*/ 28 h 32"/>
                <a:gd name="T14" fmla="*/ 24 w 30"/>
                <a:gd name="T15" fmla="*/ 16 h 32"/>
                <a:gd name="T16" fmla="*/ 15 w 30"/>
                <a:gd name="T17" fmla="*/ 4 h 32"/>
                <a:gd name="T18" fmla="*/ 5 w 30"/>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2">
                  <a:moveTo>
                    <a:pt x="30" y="16"/>
                  </a:moveTo>
                  <a:cubicBezTo>
                    <a:pt x="30" y="27"/>
                    <a:pt x="22" y="32"/>
                    <a:pt x="15" y="32"/>
                  </a:cubicBezTo>
                  <a:cubicBezTo>
                    <a:pt x="6" y="32"/>
                    <a:pt x="0" y="26"/>
                    <a:pt x="0" y="16"/>
                  </a:cubicBezTo>
                  <a:cubicBezTo>
                    <a:pt x="0" y="6"/>
                    <a:pt x="6" y="0"/>
                    <a:pt x="15" y="0"/>
                  </a:cubicBezTo>
                  <a:cubicBezTo>
                    <a:pt x="24" y="0"/>
                    <a:pt x="30" y="6"/>
                    <a:pt x="30" y="16"/>
                  </a:cubicBezTo>
                  <a:moveTo>
                    <a:pt x="5" y="16"/>
                  </a:moveTo>
                  <a:cubicBezTo>
                    <a:pt x="5" y="23"/>
                    <a:pt x="9" y="28"/>
                    <a:pt x="15" y="28"/>
                  </a:cubicBezTo>
                  <a:cubicBezTo>
                    <a:pt x="20" y="28"/>
                    <a:pt x="24" y="23"/>
                    <a:pt x="24" y="16"/>
                  </a:cubicBezTo>
                  <a:cubicBezTo>
                    <a:pt x="24" y="11"/>
                    <a:pt x="22" y="4"/>
                    <a:pt x="15" y="4"/>
                  </a:cubicBezTo>
                  <a:cubicBezTo>
                    <a:pt x="8" y="4"/>
                    <a:pt x="5" y="10"/>
                    <a:pt x="5"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4" name="Freeform 13"/>
            <p:cNvSpPr>
              <a:spLocks noEditPoints="1"/>
            </p:cNvSpPr>
            <p:nvPr userDrawn="1"/>
          </p:nvSpPr>
          <p:spPr bwMode="auto">
            <a:xfrm>
              <a:off x="712788" y="5340351"/>
              <a:ext cx="25400" cy="160338"/>
            </a:xfrm>
            <a:custGeom>
              <a:avLst/>
              <a:gdLst>
                <a:gd name="T0" fmla="*/ 7 w 7"/>
                <a:gd name="T1" fmla="*/ 4 h 43"/>
                <a:gd name="T2" fmla="*/ 4 w 7"/>
                <a:gd name="T3" fmla="*/ 7 h 43"/>
                <a:gd name="T4" fmla="*/ 0 w 7"/>
                <a:gd name="T5" fmla="*/ 4 h 43"/>
                <a:gd name="T6" fmla="*/ 4 w 7"/>
                <a:gd name="T7" fmla="*/ 0 h 43"/>
                <a:gd name="T8" fmla="*/ 7 w 7"/>
                <a:gd name="T9" fmla="*/ 4 h 43"/>
                <a:gd name="T10" fmla="*/ 1 w 7"/>
                <a:gd name="T11" fmla="*/ 13 h 43"/>
                <a:gd name="T12" fmla="*/ 7 w 7"/>
                <a:gd name="T13" fmla="*/ 13 h 43"/>
                <a:gd name="T14" fmla="*/ 7 w 7"/>
                <a:gd name="T15" fmla="*/ 43 h 43"/>
                <a:gd name="T16" fmla="*/ 1 w 7"/>
                <a:gd name="T17" fmla="*/ 43 h 43"/>
                <a:gd name="T18" fmla="*/ 1 w 7"/>
                <a:gd name="T1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3">
                  <a:moveTo>
                    <a:pt x="7" y="4"/>
                  </a:moveTo>
                  <a:cubicBezTo>
                    <a:pt x="7" y="6"/>
                    <a:pt x="6" y="7"/>
                    <a:pt x="4" y="7"/>
                  </a:cubicBezTo>
                  <a:cubicBezTo>
                    <a:pt x="2" y="7"/>
                    <a:pt x="0" y="6"/>
                    <a:pt x="0" y="4"/>
                  </a:cubicBezTo>
                  <a:cubicBezTo>
                    <a:pt x="0" y="2"/>
                    <a:pt x="2" y="0"/>
                    <a:pt x="4" y="0"/>
                  </a:cubicBezTo>
                  <a:cubicBezTo>
                    <a:pt x="6" y="0"/>
                    <a:pt x="7" y="2"/>
                    <a:pt x="7" y="4"/>
                  </a:cubicBezTo>
                  <a:moveTo>
                    <a:pt x="1" y="13"/>
                  </a:moveTo>
                  <a:cubicBezTo>
                    <a:pt x="7" y="13"/>
                    <a:pt x="7" y="13"/>
                    <a:pt x="7" y="13"/>
                  </a:cubicBezTo>
                  <a:cubicBezTo>
                    <a:pt x="7" y="43"/>
                    <a:pt x="7" y="43"/>
                    <a:pt x="7" y="43"/>
                  </a:cubicBezTo>
                  <a:cubicBezTo>
                    <a:pt x="1" y="43"/>
                    <a:pt x="1" y="43"/>
                    <a:pt x="1" y="43"/>
                  </a:cubicBezTo>
                  <a:lnTo>
                    <a:pt x="1"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5" name="Freeform 14"/>
            <p:cNvSpPr>
              <a:spLocks/>
            </p:cNvSpPr>
            <p:nvPr userDrawn="1"/>
          </p:nvSpPr>
          <p:spPr bwMode="auto">
            <a:xfrm>
              <a:off x="773113" y="5384801"/>
              <a:ext cx="96838" cy="115888"/>
            </a:xfrm>
            <a:custGeom>
              <a:avLst/>
              <a:gdLst>
                <a:gd name="T0" fmla="*/ 0 w 26"/>
                <a:gd name="T1" fmla="*/ 9 h 31"/>
                <a:gd name="T2" fmla="*/ 0 w 26"/>
                <a:gd name="T3" fmla="*/ 1 h 31"/>
                <a:gd name="T4" fmla="*/ 5 w 26"/>
                <a:gd name="T5" fmla="*/ 1 h 31"/>
                <a:gd name="T6" fmla="*/ 5 w 26"/>
                <a:gd name="T7" fmla="*/ 6 h 31"/>
                <a:gd name="T8" fmla="*/ 5 w 26"/>
                <a:gd name="T9" fmla="*/ 6 h 31"/>
                <a:gd name="T10" fmla="*/ 15 w 26"/>
                <a:gd name="T11" fmla="*/ 0 h 31"/>
                <a:gd name="T12" fmla="*/ 26 w 26"/>
                <a:gd name="T13" fmla="*/ 13 h 31"/>
                <a:gd name="T14" fmla="*/ 26 w 26"/>
                <a:gd name="T15" fmla="*/ 31 h 31"/>
                <a:gd name="T16" fmla="*/ 21 w 26"/>
                <a:gd name="T17" fmla="*/ 31 h 31"/>
                <a:gd name="T18" fmla="*/ 21 w 26"/>
                <a:gd name="T19" fmla="*/ 14 h 31"/>
                <a:gd name="T20" fmla="*/ 14 w 26"/>
                <a:gd name="T21" fmla="*/ 5 h 31"/>
                <a:gd name="T22" fmla="*/ 6 w 26"/>
                <a:gd name="T23" fmla="*/ 10 h 31"/>
                <a:gd name="T24" fmla="*/ 6 w 26"/>
                <a:gd name="T25" fmla="*/ 13 h 31"/>
                <a:gd name="T26" fmla="*/ 6 w 26"/>
                <a:gd name="T27" fmla="*/ 31 h 31"/>
                <a:gd name="T28" fmla="*/ 0 w 26"/>
                <a:gd name="T29" fmla="*/ 31 h 31"/>
                <a:gd name="T30" fmla="*/ 0 w 26"/>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1">
                  <a:moveTo>
                    <a:pt x="0" y="9"/>
                  </a:moveTo>
                  <a:cubicBezTo>
                    <a:pt x="0" y="6"/>
                    <a:pt x="0" y="3"/>
                    <a:pt x="0" y="1"/>
                  </a:cubicBezTo>
                  <a:cubicBezTo>
                    <a:pt x="5" y="1"/>
                    <a:pt x="5" y="1"/>
                    <a:pt x="5" y="1"/>
                  </a:cubicBezTo>
                  <a:cubicBezTo>
                    <a:pt x="5" y="6"/>
                    <a:pt x="5" y="6"/>
                    <a:pt x="5" y="6"/>
                  </a:cubicBezTo>
                  <a:cubicBezTo>
                    <a:pt x="5" y="6"/>
                    <a:pt x="5" y="6"/>
                    <a:pt x="5" y="6"/>
                  </a:cubicBezTo>
                  <a:cubicBezTo>
                    <a:pt x="7" y="3"/>
                    <a:pt x="10" y="0"/>
                    <a:pt x="15" y="0"/>
                  </a:cubicBezTo>
                  <a:cubicBezTo>
                    <a:pt x="20" y="0"/>
                    <a:pt x="26" y="2"/>
                    <a:pt x="26" y="13"/>
                  </a:cubicBezTo>
                  <a:cubicBezTo>
                    <a:pt x="26" y="31"/>
                    <a:pt x="26" y="31"/>
                    <a:pt x="26" y="31"/>
                  </a:cubicBezTo>
                  <a:cubicBezTo>
                    <a:pt x="21" y="31"/>
                    <a:pt x="21" y="31"/>
                    <a:pt x="21" y="31"/>
                  </a:cubicBezTo>
                  <a:cubicBezTo>
                    <a:pt x="21" y="14"/>
                    <a:pt x="21" y="14"/>
                    <a:pt x="21" y="14"/>
                  </a:cubicBezTo>
                  <a:cubicBezTo>
                    <a:pt x="21" y="9"/>
                    <a:pt x="19" y="5"/>
                    <a:pt x="14" y="5"/>
                  </a:cubicBezTo>
                  <a:cubicBezTo>
                    <a:pt x="10" y="5"/>
                    <a:pt x="7" y="7"/>
                    <a:pt x="6" y="10"/>
                  </a:cubicBezTo>
                  <a:cubicBezTo>
                    <a:pt x="6" y="11"/>
                    <a:pt x="6" y="12"/>
                    <a:pt x="6" y="13"/>
                  </a:cubicBezTo>
                  <a:cubicBezTo>
                    <a:pt x="6" y="31"/>
                    <a:pt x="6" y="31"/>
                    <a:pt x="6" y="31"/>
                  </a:cubicBezTo>
                  <a:cubicBezTo>
                    <a:pt x="0" y="31"/>
                    <a:pt x="0" y="31"/>
                    <a:pt x="0" y="31"/>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6" name="Freeform 15"/>
            <p:cNvSpPr>
              <a:spLocks noEditPoints="1"/>
            </p:cNvSpPr>
            <p:nvPr userDrawn="1"/>
          </p:nvSpPr>
          <p:spPr bwMode="auto">
            <a:xfrm>
              <a:off x="895350" y="5384801"/>
              <a:ext cx="101600" cy="119063"/>
            </a:xfrm>
            <a:custGeom>
              <a:avLst/>
              <a:gdLst>
                <a:gd name="T0" fmla="*/ 6 w 27"/>
                <a:gd name="T1" fmla="*/ 17 h 32"/>
                <a:gd name="T2" fmla="*/ 16 w 27"/>
                <a:gd name="T3" fmla="*/ 28 h 32"/>
                <a:gd name="T4" fmla="*/ 25 w 27"/>
                <a:gd name="T5" fmla="*/ 26 h 32"/>
                <a:gd name="T6" fmla="*/ 26 w 27"/>
                <a:gd name="T7" fmla="*/ 30 h 32"/>
                <a:gd name="T8" fmla="*/ 15 w 27"/>
                <a:gd name="T9" fmla="*/ 32 h 32"/>
                <a:gd name="T10" fmla="*/ 0 w 27"/>
                <a:gd name="T11" fmla="*/ 17 h 32"/>
                <a:gd name="T12" fmla="*/ 15 w 27"/>
                <a:gd name="T13" fmla="*/ 0 h 32"/>
                <a:gd name="T14" fmla="*/ 27 w 27"/>
                <a:gd name="T15" fmla="*/ 14 h 32"/>
                <a:gd name="T16" fmla="*/ 27 w 27"/>
                <a:gd name="T17" fmla="*/ 17 h 32"/>
                <a:gd name="T18" fmla="*/ 6 w 27"/>
                <a:gd name="T19" fmla="*/ 17 h 32"/>
                <a:gd name="T20" fmla="*/ 22 w 27"/>
                <a:gd name="T21" fmla="*/ 13 h 32"/>
                <a:gd name="T22" fmla="*/ 14 w 27"/>
                <a:gd name="T23" fmla="*/ 4 h 32"/>
                <a:gd name="T24" fmla="*/ 6 w 27"/>
                <a:gd name="T25" fmla="*/ 13 h 32"/>
                <a:gd name="T26" fmla="*/ 22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6" y="17"/>
                  </a:moveTo>
                  <a:cubicBezTo>
                    <a:pt x="6" y="25"/>
                    <a:pt x="11"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7" y="9"/>
                    <a:pt x="27" y="14"/>
                  </a:cubicBezTo>
                  <a:cubicBezTo>
                    <a:pt x="27"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7" name="Freeform 16"/>
            <p:cNvSpPr>
              <a:spLocks/>
            </p:cNvSpPr>
            <p:nvPr userDrawn="1"/>
          </p:nvSpPr>
          <p:spPr bwMode="auto">
            <a:xfrm>
              <a:off x="1012825"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8" y="35"/>
                  </a:cubicBezTo>
                  <a:cubicBezTo>
                    <a:pt x="18" y="39"/>
                    <a:pt x="18" y="39"/>
                    <a:pt x="18" y="39"/>
                  </a:cubicBezTo>
                  <a:cubicBezTo>
                    <a:pt x="17" y="40"/>
                    <a:pt x="15" y="40"/>
                    <a:pt x="13" y="40"/>
                  </a:cubicBezTo>
                  <a:cubicBezTo>
                    <a:pt x="10"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8" name="Freeform 17"/>
            <p:cNvSpPr>
              <a:spLocks/>
            </p:cNvSpPr>
            <p:nvPr userDrawn="1"/>
          </p:nvSpPr>
          <p:spPr bwMode="auto">
            <a:xfrm>
              <a:off x="1090613" y="5354638"/>
              <a:ext cx="68263"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5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5" y="36"/>
                  </a:cubicBezTo>
                  <a:cubicBezTo>
                    <a:pt x="16" y="36"/>
                    <a:pt x="17" y="35"/>
                    <a:pt x="18" y="35"/>
                  </a:cubicBezTo>
                  <a:cubicBezTo>
                    <a:pt x="18" y="39"/>
                    <a:pt x="18" y="39"/>
                    <a:pt x="18" y="39"/>
                  </a:cubicBezTo>
                  <a:cubicBezTo>
                    <a:pt x="17" y="40"/>
                    <a:pt x="15" y="40"/>
                    <a:pt x="13" y="40"/>
                  </a:cubicBezTo>
                  <a:cubicBezTo>
                    <a:pt x="11"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9" name="Freeform 18"/>
            <p:cNvSpPr>
              <a:spLocks noEditPoints="1"/>
            </p:cNvSpPr>
            <p:nvPr userDrawn="1"/>
          </p:nvSpPr>
          <p:spPr bwMode="auto">
            <a:xfrm>
              <a:off x="1173163" y="5384801"/>
              <a:ext cx="101600" cy="119063"/>
            </a:xfrm>
            <a:custGeom>
              <a:avLst/>
              <a:gdLst>
                <a:gd name="T0" fmla="*/ 6 w 27"/>
                <a:gd name="T1" fmla="*/ 17 h 32"/>
                <a:gd name="T2" fmla="*/ 16 w 27"/>
                <a:gd name="T3" fmla="*/ 28 h 32"/>
                <a:gd name="T4" fmla="*/ 25 w 27"/>
                <a:gd name="T5" fmla="*/ 26 h 32"/>
                <a:gd name="T6" fmla="*/ 26 w 27"/>
                <a:gd name="T7" fmla="*/ 30 h 32"/>
                <a:gd name="T8" fmla="*/ 15 w 27"/>
                <a:gd name="T9" fmla="*/ 32 h 32"/>
                <a:gd name="T10" fmla="*/ 0 w 27"/>
                <a:gd name="T11" fmla="*/ 17 h 32"/>
                <a:gd name="T12" fmla="*/ 15 w 27"/>
                <a:gd name="T13" fmla="*/ 0 h 32"/>
                <a:gd name="T14" fmla="*/ 27 w 27"/>
                <a:gd name="T15" fmla="*/ 14 h 32"/>
                <a:gd name="T16" fmla="*/ 27 w 27"/>
                <a:gd name="T17" fmla="*/ 17 h 32"/>
                <a:gd name="T18" fmla="*/ 6 w 27"/>
                <a:gd name="T19" fmla="*/ 17 h 32"/>
                <a:gd name="T20" fmla="*/ 22 w 27"/>
                <a:gd name="T21" fmla="*/ 13 h 32"/>
                <a:gd name="T22" fmla="*/ 14 w 27"/>
                <a:gd name="T23" fmla="*/ 4 h 32"/>
                <a:gd name="T24" fmla="*/ 6 w 27"/>
                <a:gd name="T25" fmla="*/ 13 h 32"/>
                <a:gd name="T26" fmla="*/ 22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6" y="17"/>
                  </a:moveTo>
                  <a:cubicBezTo>
                    <a:pt x="6" y="25"/>
                    <a:pt x="10"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7" y="9"/>
                    <a:pt x="27" y="14"/>
                  </a:cubicBezTo>
                  <a:cubicBezTo>
                    <a:pt x="27"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0" name="Freeform 19"/>
            <p:cNvSpPr>
              <a:spLocks noEditPoints="1"/>
            </p:cNvSpPr>
            <p:nvPr userDrawn="1"/>
          </p:nvSpPr>
          <p:spPr bwMode="auto">
            <a:xfrm>
              <a:off x="1649413" y="5340351"/>
              <a:ext cx="146050" cy="163513"/>
            </a:xfrm>
            <a:custGeom>
              <a:avLst/>
              <a:gdLst>
                <a:gd name="T0" fmla="*/ 39 w 39"/>
                <a:gd name="T1" fmla="*/ 21 h 44"/>
                <a:gd name="T2" fmla="*/ 19 w 39"/>
                <a:gd name="T3" fmla="*/ 44 h 44"/>
                <a:gd name="T4" fmla="*/ 0 w 39"/>
                <a:gd name="T5" fmla="*/ 22 h 44"/>
                <a:gd name="T6" fmla="*/ 20 w 39"/>
                <a:gd name="T7" fmla="*/ 0 h 44"/>
                <a:gd name="T8" fmla="*/ 39 w 39"/>
                <a:gd name="T9" fmla="*/ 21 h 44"/>
                <a:gd name="T10" fmla="*/ 6 w 39"/>
                <a:gd name="T11" fmla="*/ 22 h 44"/>
                <a:gd name="T12" fmla="*/ 20 w 39"/>
                <a:gd name="T13" fmla="*/ 40 h 44"/>
                <a:gd name="T14" fmla="*/ 33 w 39"/>
                <a:gd name="T15" fmla="*/ 22 h 44"/>
                <a:gd name="T16" fmla="*/ 20 w 39"/>
                <a:gd name="T17" fmla="*/ 4 h 44"/>
                <a:gd name="T18" fmla="*/ 6 w 39"/>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39" y="21"/>
                  </a:moveTo>
                  <a:cubicBezTo>
                    <a:pt x="39" y="36"/>
                    <a:pt x="30" y="44"/>
                    <a:pt x="19" y="44"/>
                  </a:cubicBezTo>
                  <a:cubicBezTo>
                    <a:pt x="8" y="44"/>
                    <a:pt x="0" y="35"/>
                    <a:pt x="0" y="22"/>
                  </a:cubicBezTo>
                  <a:cubicBezTo>
                    <a:pt x="0" y="9"/>
                    <a:pt x="8" y="0"/>
                    <a:pt x="20" y="0"/>
                  </a:cubicBezTo>
                  <a:cubicBezTo>
                    <a:pt x="32" y="0"/>
                    <a:pt x="39" y="9"/>
                    <a:pt x="39" y="21"/>
                  </a:cubicBezTo>
                  <a:moveTo>
                    <a:pt x="6" y="22"/>
                  </a:moveTo>
                  <a:cubicBezTo>
                    <a:pt x="6" y="31"/>
                    <a:pt x="11" y="40"/>
                    <a:pt x="20" y="40"/>
                  </a:cubicBezTo>
                  <a:cubicBezTo>
                    <a:pt x="28" y="40"/>
                    <a:pt x="33" y="32"/>
                    <a:pt x="33" y="22"/>
                  </a:cubicBezTo>
                  <a:cubicBezTo>
                    <a:pt x="33" y="13"/>
                    <a:pt x="29" y="4"/>
                    <a:pt x="20" y="4"/>
                  </a:cubicBezTo>
                  <a:cubicBezTo>
                    <a:pt x="10" y="4"/>
                    <a:pt x="6" y="13"/>
                    <a:pt x="6"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1" name="Freeform 20"/>
            <p:cNvSpPr>
              <a:spLocks noEditPoints="1"/>
            </p:cNvSpPr>
            <p:nvPr userDrawn="1"/>
          </p:nvSpPr>
          <p:spPr bwMode="auto">
            <a:xfrm>
              <a:off x="1814513" y="5384801"/>
              <a:ext cx="109538" cy="168275"/>
            </a:xfrm>
            <a:custGeom>
              <a:avLst/>
              <a:gdLst>
                <a:gd name="T0" fmla="*/ 29 w 29"/>
                <a:gd name="T1" fmla="*/ 1 h 45"/>
                <a:gd name="T2" fmla="*/ 29 w 29"/>
                <a:gd name="T3" fmla="*/ 9 h 45"/>
                <a:gd name="T4" fmla="*/ 29 w 29"/>
                <a:gd name="T5" fmla="*/ 27 h 45"/>
                <a:gd name="T6" fmla="*/ 25 w 29"/>
                <a:gd name="T7" fmla="*/ 41 h 45"/>
                <a:gd name="T8" fmla="*/ 13 w 29"/>
                <a:gd name="T9" fmla="*/ 45 h 45"/>
                <a:gd name="T10" fmla="*/ 3 w 29"/>
                <a:gd name="T11" fmla="*/ 42 h 45"/>
                <a:gd name="T12" fmla="*/ 5 w 29"/>
                <a:gd name="T13" fmla="*/ 38 h 45"/>
                <a:gd name="T14" fmla="*/ 14 w 29"/>
                <a:gd name="T15" fmla="*/ 40 h 45"/>
                <a:gd name="T16" fmla="*/ 24 w 29"/>
                <a:gd name="T17" fmla="*/ 30 h 45"/>
                <a:gd name="T18" fmla="*/ 24 w 29"/>
                <a:gd name="T19" fmla="*/ 26 h 45"/>
                <a:gd name="T20" fmla="*/ 23 w 29"/>
                <a:gd name="T21" fmla="*/ 26 h 45"/>
                <a:gd name="T22" fmla="*/ 14 w 29"/>
                <a:gd name="T23" fmla="*/ 31 h 45"/>
                <a:gd name="T24" fmla="*/ 0 w 29"/>
                <a:gd name="T25" fmla="*/ 16 h 45"/>
                <a:gd name="T26" fmla="*/ 14 w 29"/>
                <a:gd name="T27" fmla="*/ 0 h 45"/>
                <a:gd name="T28" fmla="*/ 24 w 29"/>
                <a:gd name="T29" fmla="*/ 5 h 45"/>
                <a:gd name="T30" fmla="*/ 24 w 29"/>
                <a:gd name="T31" fmla="*/ 5 h 45"/>
                <a:gd name="T32" fmla="*/ 24 w 29"/>
                <a:gd name="T33" fmla="*/ 1 h 45"/>
                <a:gd name="T34" fmla="*/ 29 w 29"/>
                <a:gd name="T35" fmla="*/ 1 h 45"/>
                <a:gd name="T36" fmla="*/ 24 w 29"/>
                <a:gd name="T37" fmla="*/ 13 h 45"/>
                <a:gd name="T38" fmla="*/ 23 w 29"/>
                <a:gd name="T39" fmla="*/ 10 h 45"/>
                <a:gd name="T40" fmla="*/ 15 w 29"/>
                <a:gd name="T41" fmla="*/ 4 h 45"/>
                <a:gd name="T42" fmla="*/ 6 w 29"/>
                <a:gd name="T43" fmla="*/ 16 h 45"/>
                <a:gd name="T44" fmla="*/ 15 w 29"/>
                <a:gd name="T45" fmla="*/ 27 h 45"/>
                <a:gd name="T46" fmla="*/ 23 w 29"/>
                <a:gd name="T47" fmla="*/ 21 h 45"/>
                <a:gd name="T48" fmla="*/ 24 w 29"/>
                <a:gd name="T49" fmla="*/ 18 h 45"/>
                <a:gd name="T50" fmla="*/ 24 w 29"/>
                <a:gd name="T5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45">
                  <a:moveTo>
                    <a:pt x="29" y="1"/>
                  </a:moveTo>
                  <a:cubicBezTo>
                    <a:pt x="29" y="3"/>
                    <a:pt x="29" y="5"/>
                    <a:pt x="29" y="9"/>
                  </a:cubicBezTo>
                  <a:cubicBezTo>
                    <a:pt x="29" y="27"/>
                    <a:pt x="29" y="27"/>
                    <a:pt x="29" y="27"/>
                  </a:cubicBezTo>
                  <a:cubicBezTo>
                    <a:pt x="29" y="34"/>
                    <a:pt x="28" y="38"/>
                    <a:pt x="25" y="41"/>
                  </a:cubicBezTo>
                  <a:cubicBezTo>
                    <a:pt x="22" y="44"/>
                    <a:pt x="17" y="45"/>
                    <a:pt x="13" y="45"/>
                  </a:cubicBezTo>
                  <a:cubicBezTo>
                    <a:pt x="10" y="45"/>
                    <a:pt x="6" y="44"/>
                    <a:pt x="3" y="42"/>
                  </a:cubicBezTo>
                  <a:cubicBezTo>
                    <a:pt x="5" y="38"/>
                    <a:pt x="5" y="38"/>
                    <a:pt x="5" y="38"/>
                  </a:cubicBezTo>
                  <a:cubicBezTo>
                    <a:pt x="7" y="39"/>
                    <a:pt x="10" y="40"/>
                    <a:pt x="14" y="40"/>
                  </a:cubicBezTo>
                  <a:cubicBezTo>
                    <a:pt x="19" y="40"/>
                    <a:pt x="24" y="37"/>
                    <a:pt x="24" y="30"/>
                  </a:cubicBezTo>
                  <a:cubicBezTo>
                    <a:pt x="24" y="26"/>
                    <a:pt x="24" y="26"/>
                    <a:pt x="24" y="26"/>
                  </a:cubicBezTo>
                  <a:cubicBezTo>
                    <a:pt x="23" y="26"/>
                    <a:pt x="23" y="26"/>
                    <a:pt x="23" y="26"/>
                  </a:cubicBezTo>
                  <a:cubicBezTo>
                    <a:pt x="22" y="29"/>
                    <a:pt x="18" y="31"/>
                    <a:pt x="14" y="31"/>
                  </a:cubicBezTo>
                  <a:cubicBezTo>
                    <a:pt x="6" y="31"/>
                    <a:pt x="0" y="25"/>
                    <a:pt x="0" y="16"/>
                  </a:cubicBezTo>
                  <a:cubicBezTo>
                    <a:pt x="0" y="6"/>
                    <a:pt x="7" y="0"/>
                    <a:pt x="14" y="0"/>
                  </a:cubicBezTo>
                  <a:cubicBezTo>
                    <a:pt x="20" y="0"/>
                    <a:pt x="23" y="3"/>
                    <a:pt x="24" y="5"/>
                  </a:cubicBezTo>
                  <a:cubicBezTo>
                    <a:pt x="24" y="5"/>
                    <a:pt x="24" y="5"/>
                    <a:pt x="24" y="5"/>
                  </a:cubicBezTo>
                  <a:cubicBezTo>
                    <a:pt x="24" y="1"/>
                    <a:pt x="24" y="1"/>
                    <a:pt x="24" y="1"/>
                  </a:cubicBezTo>
                  <a:lnTo>
                    <a:pt x="29" y="1"/>
                  </a:lnTo>
                  <a:close/>
                  <a:moveTo>
                    <a:pt x="24" y="13"/>
                  </a:moveTo>
                  <a:cubicBezTo>
                    <a:pt x="24" y="12"/>
                    <a:pt x="23" y="11"/>
                    <a:pt x="23" y="10"/>
                  </a:cubicBezTo>
                  <a:cubicBezTo>
                    <a:pt x="22" y="7"/>
                    <a:pt x="19" y="4"/>
                    <a:pt x="15" y="4"/>
                  </a:cubicBezTo>
                  <a:cubicBezTo>
                    <a:pt x="10" y="4"/>
                    <a:pt x="6" y="9"/>
                    <a:pt x="6" y="16"/>
                  </a:cubicBezTo>
                  <a:cubicBezTo>
                    <a:pt x="6" y="22"/>
                    <a:pt x="9" y="27"/>
                    <a:pt x="15" y="27"/>
                  </a:cubicBezTo>
                  <a:cubicBezTo>
                    <a:pt x="19" y="27"/>
                    <a:pt x="22" y="25"/>
                    <a:pt x="23" y="21"/>
                  </a:cubicBezTo>
                  <a:cubicBezTo>
                    <a:pt x="23" y="20"/>
                    <a:pt x="24" y="19"/>
                    <a:pt x="24" y="18"/>
                  </a:cubicBez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2" name="Rectangle 21"/>
            <p:cNvSpPr>
              <a:spLocks noChangeArrowheads="1"/>
            </p:cNvSpPr>
            <p:nvPr userDrawn="1"/>
          </p:nvSpPr>
          <p:spPr bwMode="auto">
            <a:xfrm>
              <a:off x="1957388" y="5332413"/>
              <a:ext cx="22225" cy="168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3" name="Freeform 22"/>
            <p:cNvSpPr>
              <a:spLocks noEditPoints="1"/>
            </p:cNvSpPr>
            <p:nvPr userDrawn="1"/>
          </p:nvSpPr>
          <p:spPr bwMode="auto">
            <a:xfrm>
              <a:off x="2006600" y="5384801"/>
              <a:ext cx="104775" cy="119063"/>
            </a:xfrm>
            <a:custGeom>
              <a:avLst/>
              <a:gdLst>
                <a:gd name="T0" fmla="*/ 6 w 28"/>
                <a:gd name="T1" fmla="*/ 17 h 32"/>
                <a:gd name="T2" fmla="*/ 16 w 28"/>
                <a:gd name="T3" fmla="*/ 28 h 32"/>
                <a:gd name="T4" fmla="*/ 25 w 28"/>
                <a:gd name="T5" fmla="*/ 26 h 32"/>
                <a:gd name="T6" fmla="*/ 26 w 28"/>
                <a:gd name="T7" fmla="*/ 30 h 32"/>
                <a:gd name="T8" fmla="*/ 15 w 28"/>
                <a:gd name="T9" fmla="*/ 32 h 32"/>
                <a:gd name="T10" fmla="*/ 0 w 28"/>
                <a:gd name="T11" fmla="*/ 17 h 32"/>
                <a:gd name="T12" fmla="*/ 15 w 28"/>
                <a:gd name="T13" fmla="*/ 0 h 32"/>
                <a:gd name="T14" fmla="*/ 28 w 28"/>
                <a:gd name="T15" fmla="*/ 14 h 32"/>
                <a:gd name="T16" fmla="*/ 27 w 28"/>
                <a:gd name="T17" fmla="*/ 17 h 32"/>
                <a:gd name="T18" fmla="*/ 6 w 28"/>
                <a:gd name="T19" fmla="*/ 17 h 32"/>
                <a:gd name="T20" fmla="*/ 22 w 28"/>
                <a:gd name="T21" fmla="*/ 13 h 32"/>
                <a:gd name="T22" fmla="*/ 14 w 28"/>
                <a:gd name="T23" fmla="*/ 4 h 32"/>
                <a:gd name="T24" fmla="*/ 6 w 28"/>
                <a:gd name="T25" fmla="*/ 13 h 32"/>
                <a:gd name="T26" fmla="*/ 22 w 28"/>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2">
                  <a:moveTo>
                    <a:pt x="6" y="17"/>
                  </a:moveTo>
                  <a:cubicBezTo>
                    <a:pt x="6" y="25"/>
                    <a:pt x="11"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8" y="9"/>
                    <a:pt x="28" y="14"/>
                  </a:cubicBezTo>
                  <a:cubicBezTo>
                    <a:pt x="28"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4" name="Freeform 23"/>
            <p:cNvSpPr>
              <a:spLocks/>
            </p:cNvSpPr>
            <p:nvPr userDrawn="1"/>
          </p:nvSpPr>
          <p:spPr bwMode="auto">
            <a:xfrm>
              <a:off x="2122488"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8" y="35"/>
                  </a:cubicBezTo>
                  <a:cubicBezTo>
                    <a:pt x="18" y="39"/>
                    <a:pt x="18" y="39"/>
                    <a:pt x="18" y="39"/>
                  </a:cubicBezTo>
                  <a:cubicBezTo>
                    <a:pt x="17" y="40"/>
                    <a:pt x="15" y="40"/>
                    <a:pt x="13" y="40"/>
                  </a:cubicBezTo>
                  <a:cubicBezTo>
                    <a:pt x="10"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5" name="Freeform 24"/>
            <p:cNvSpPr>
              <a:spLocks/>
            </p:cNvSpPr>
            <p:nvPr userDrawn="1"/>
          </p:nvSpPr>
          <p:spPr bwMode="auto">
            <a:xfrm>
              <a:off x="2216150" y="5332413"/>
              <a:ext cx="96838" cy="168275"/>
            </a:xfrm>
            <a:custGeom>
              <a:avLst/>
              <a:gdLst>
                <a:gd name="T0" fmla="*/ 0 w 26"/>
                <a:gd name="T1" fmla="*/ 0 h 45"/>
                <a:gd name="T2" fmla="*/ 5 w 26"/>
                <a:gd name="T3" fmla="*/ 0 h 45"/>
                <a:gd name="T4" fmla="*/ 5 w 26"/>
                <a:gd name="T5" fmla="*/ 19 h 45"/>
                <a:gd name="T6" fmla="*/ 5 w 26"/>
                <a:gd name="T7" fmla="*/ 19 h 45"/>
                <a:gd name="T8" fmla="*/ 9 w 26"/>
                <a:gd name="T9" fmla="*/ 15 h 45"/>
                <a:gd name="T10" fmla="*/ 15 w 26"/>
                <a:gd name="T11" fmla="*/ 14 h 45"/>
                <a:gd name="T12" fmla="*/ 26 w 26"/>
                <a:gd name="T13" fmla="*/ 27 h 45"/>
                <a:gd name="T14" fmla="*/ 26 w 26"/>
                <a:gd name="T15" fmla="*/ 45 h 45"/>
                <a:gd name="T16" fmla="*/ 20 w 26"/>
                <a:gd name="T17" fmla="*/ 45 h 45"/>
                <a:gd name="T18" fmla="*/ 20 w 26"/>
                <a:gd name="T19" fmla="*/ 28 h 45"/>
                <a:gd name="T20" fmla="*/ 13 w 26"/>
                <a:gd name="T21" fmla="*/ 19 h 45"/>
                <a:gd name="T22" fmla="*/ 6 w 26"/>
                <a:gd name="T23" fmla="*/ 24 h 45"/>
                <a:gd name="T24" fmla="*/ 5 w 26"/>
                <a:gd name="T25" fmla="*/ 27 h 45"/>
                <a:gd name="T26" fmla="*/ 5 w 26"/>
                <a:gd name="T27" fmla="*/ 45 h 45"/>
                <a:gd name="T28" fmla="*/ 0 w 26"/>
                <a:gd name="T29" fmla="*/ 45 h 45"/>
                <a:gd name="T30" fmla="*/ 0 w 26"/>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5">
                  <a:moveTo>
                    <a:pt x="0" y="0"/>
                  </a:moveTo>
                  <a:cubicBezTo>
                    <a:pt x="5" y="0"/>
                    <a:pt x="5" y="0"/>
                    <a:pt x="5" y="0"/>
                  </a:cubicBezTo>
                  <a:cubicBezTo>
                    <a:pt x="5" y="19"/>
                    <a:pt x="5" y="19"/>
                    <a:pt x="5" y="19"/>
                  </a:cubicBezTo>
                  <a:cubicBezTo>
                    <a:pt x="5" y="19"/>
                    <a:pt x="5" y="19"/>
                    <a:pt x="5" y="19"/>
                  </a:cubicBezTo>
                  <a:cubicBezTo>
                    <a:pt x="6" y="18"/>
                    <a:pt x="8" y="16"/>
                    <a:pt x="9" y="15"/>
                  </a:cubicBezTo>
                  <a:cubicBezTo>
                    <a:pt x="11" y="14"/>
                    <a:pt x="13" y="14"/>
                    <a:pt x="15" y="14"/>
                  </a:cubicBezTo>
                  <a:cubicBezTo>
                    <a:pt x="19" y="14"/>
                    <a:pt x="26" y="16"/>
                    <a:pt x="26" y="27"/>
                  </a:cubicBezTo>
                  <a:cubicBezTo>
                    <a:pt x="26" y="45"/>
                    <a:pt x="26" y="45"/>
                    <a:pt x="26" y="45"/>
                  </a:cubicBezTo>
                  <a:cubicBezTo>
                    <a:pt x="20" y="45"/>
                    <a:pt x="20" y="45"/>
                    <a:pt x="20" y="45"/>
                  </a:cubicBezTo>
                  <a:cubicBezTo>
                    <a:pt x="20" y="28"/>
                    <a:pt x="20" y="28"/>
                    <a:pt x="20" y="28"/>
                  </a:cubicBezTo>
                  <a:cubicBezTo>
                    <a:pt x="20" y="23"/>
                    <a:pt x="19" y="19"/>
                    <a:pt x="13" y="19"/>
                  </a:cubicBezTo>
                  <a:cubicBezTo>
                    <a:pt x="10" y="19"/>
                    <a:pt x="7" y="21"/>
                    <a:pt x="6" y="24"/>
                  </a:cubicBezTo>
                  <a:cubicBezTo>
                    <a:pt x="5" y="25"/>
                    <a:pt x="5" y="26"/>
                    <a:pt x="5" y="27"/>
                  </a:cubicBezTo>
                  <a:cubicBezTo>
                    <a:pt x="5" y="45"/>
                    <a:pt x="5" y="45"/>
                    <a:pt x="5" y="45"/>
                  </a:cubicBezTo>
                  <a:cubicBezTo>
                    <a:pt x="0" y="45"/>
                    <a:pt x="0" y="45"/>
                    <a:pt x="0" y="4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6" name="Freeform 25"/>
            <p:cNvSpPr>
              <a:spLocks noEditPoints="1"/>
            </p:cNvSpPr>
            <p:nvPr userDrawn="1"/>
          </p:nvSpPr>
          <p:spPr bwMode="auto">
            <a:xfrm>
              <a:off x="2339975" y="5384801"/>
              <a:ext cx="112713" cy="119063"/>
            </a:xfrm>
            <a:custGeom>
              <a:avLst/>
              <a:gdLst>
                <a:gd name="T0" fmla="*/ 30 w 30"/>
                <a:gd name="T1" fmla="*/ 16 h 32"/>
                <a:gd name="T2" fmla="*/ 15 w 30"/>
                <a:gd name="T3" fmla="*/ 32 h 32"/>
                <a:gd name="T4" fmla="*/ 0 w 30"/>
                <a:gd name="T5" fmla="*/ 16 h 32"/>
                <a:gd name="T6" fmla="*/ 15 w 30"/>
                <a:gd name="T7" fmla="*/ 0 h 32"/>
                <a:gd name="T8" fmla="*/ 30 w 30"/>
                <a:gd name="T9" fmla="*/ 16 h 32"/>
                <a:gd name="T10" fmla="*/ 6 w 30"/>
                <a:gd name="T11" fmla="*/ 16 h 32"/>
                <a:gd name="T12" fmla="*/ 15 w 30"/>
                <a:gd name="T13" fmla="*/ 28 h 32"/>
                <a:gd name="T14" fmla="*/ 24 w 30"/>
                <a:gd name="T15" fmla="*/ 16 h 32"/>
                <a:gd name="T16" fmla="*/ 15 w 30"/>
                <a:gd name="T17" fmla="*/ 4 h 32"/>
                <a:gd name="T18" fmla="*/ 6 w 30"/>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2">
                  <a:moveTo>
                    <a:pt x="30" y="16"/>
                  </a:moveTo>
                  <a:cubicBezTo>
                    <a:pt x="30" y="27"/>
                    <a:pt x="22" y="32"/>
                    <a:pt x="15" y="32"/>
                  </a:cubicBezTo>
                  <a:cubicBezTo>
                    <a:pt x="6" y="32"/>
                    <a:pt x="0" y="26"/>
                    <a:pt x="0" y="16"/>
                  </a:cubicBezTo>
                  <a:cubicBezTo>
                    <a:pt x="0" y="6"/>
                    <a:pt x="7" y="0"/>
                    <a:pt x="15" y="0"/>
                  </a:cubicBezTo>
                  <a:cubicBezTo>
                    <a:pt x="24" y="0"/>
                    <a:pt x="30" y="6"/>
                    <a:pt x="30" y="16"/>
                  </a:cubicBezTo>
                  <a:moveTo>
                    <a:pt x="6" y="16"/>
                  </a:moveTo>
                  <a:cubicBezTo>
                    <a:pt x="6" y="23"/>
                    <a:pt x="9" y="28"/>
                    <a:pt x="15" y="28"/>
                  </a:cubicBezTo>
                  <a:cubicBezTo>
                    <a:pt x="20" y="28"/>
                    <a:pt x="24" y="23"/>
                    <a:pt x="24" y="16"/>
                  </a:cubicBezTo>
                  <a:cubicBezTo>
                    <a:pt x="24" y="11"/>
                    <a:pt x="22" y="4"/>
                    <a:pt x="15" y="4"/>
                  </a:cubicBezTo>
                  <a:cubicBezTo>
                    <a:pt x="8" y="4"/>
                    <a:pt x="6" y="10"/>
                    <a:pt x="6"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7" name="Freeform 26"/>
            <p:cNvSpPr>
              <a:spLocks/>
            </p:cNvSpPr>
            <p:nvPr userDrawn="1"/>
          </p:nvSpPr>
          <p:spPr bwMode="auto">
            <a:xfrm>
              <a:off x="2478088" y="5384801"/>
              <a:ext cx="57150" cy="115888"/>
            </a:xfrm>
            <a:custGeom>
              <a:avLst/>
              <a:gdLst>
                <a:gd name="T0" fmla="*/ 0 w 15"/>
                <a:gd name="T1" fmla="*/ 10 h 31"/>
                <a:gd name="T2" fmla="*/ 0 w 15"/>
                <a:gd name="T3" fmla="*/ 1 h 31"/>
                <a:gd name="T4" fmla="*/ 5 w 15"/>
                <a:gd name="T5" fmla="*/ 1 h 31"/>
                <a:gd name="T6" fmla="*/ 5 w 15"/>
                <a:gd name="T7" fmla="*/ 7 h 31"/>
                <a:gd name="T8" fmla="*/ 5 w 15"/>
                <a:gd name="T9" fmla="*/ 7 h 31"/>
                <a:gd name="T10" fmla="*/ 14 w 15"/>
                <a:gd name="T11" fmla="*/ 0 h 31"/>
                <a:gd name="T12" fmla="*/ 15 w 15"/>
                <a:gd name="T13" fmla="*/ 0 h 31"/>
                <a:gd name="T14" fmla="*/ 15 w 15"/>
                <a:gd name="T15" fmla="*/ 5 h 31"/>
                <a:gd name="T16" fmla="*/ 14 w 15"/>
                <a:gd name="T17" fmla="*/ 5 h 31"/>
                <a:gd name="T18" fmla="*/ 6 w 15"/>
                <a:gd name="T19" fmla="*/ 12 h 31"/>
                <a:gd name="T20" fmla="*/ 6 w 15"/>
                <a:gd name="T21" fmla="*/ 15 h 31"/>
                <a:gd name="T22" fmla="*/ 6 w 15"/>
                <a:gd name="T23" fmla="*/ 31 h 31"/>
                <a:gd name="T24" fmla="*/ 0 w 15"/>
                <a:gd name="T25" fmla="*/ 31 h 31"/>
                <a:gd name="T26" fmla="*/ 0 w 1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1">
                  <a:moveTo>
                    <a:pt x="0" y="10"/>
                  </a:moveTo>
                  <a:cubicBezTo>
                    <a:pt x="0" y="7"/>
                    <a:pt x="0" y="3"/>
                    <a:pt x="0" y="1"/>
                  </a:cubicBezTo>
                  <a:cubicBezTo>
                    <a:pt x="5" y="1"/>
                    <a:pt x="5" y="1"/>
                    <a:pt x="5" y="1"/>
                  </a:cubicBezTo>
                  <a:cubicBezTo>
                    <a:pt x="5" y="7"/>
                    <a:pt x="5" y="7"/>
                    <a:pt x="5" y="7"/>
                  </a:cubicBezTo>
                  <a:cubicBezTo>
                    <a:pt x="5" y="7"/>
                    <a:pt x="5" y="7"/>
                    <a:pt x="5" y="7"/>
                  </a:cubicBezTo>
                  <a:cubicBezTo>
                    <a:pt x="7" y="2"/>
                    <a:pt x="10" y="0"/>
                    <a:pt x="14" y="0"/>
                  </a:cubicBezTo>
                  <a:cubicBezTo>
                    <a:pt x="15" y="0"/>
                    <a:pt x="15" y="0"/>
                    <a:pt x="15" y="0"/>
                  </a:cubicBezTo>
                  <a:cubicBezTo>
                    <a:pt x="15" y="5"/>
                    <a:pt x="15" y="5"/>
                    <a:pt x="15" y="5"/>
                  </a:cubicBezTo>
                  <a:cubicBezTo>
                    <a:pt x="15" y="5"/>
                    <a:pt x="14" y="5"/>
                    <a:pt x="14" y="5"/>
                  </a:cubicBezTo>
                  <a:cubicBezTo>
                    <a:pt x="10" y="5"/>
                    <a:pt x="7" y="8"/>
                    <a:pt x="6" y="12"/>
                  </a:cubicBezTo>
                  <a:cubicBezTo>
                    <a:pt x="6" y="13"/>
                    <a:pt x="6" y="14"/>
                    <a:pt x="6" y="15"/>
                  </a:cubicBezTo>
                  <a:cubicBezTo>
                    <a:pt x="6" y="31"/>
                    <a:pt x="6" y="31"/>
                    <a:pt x="6" y="31"/>
                  </a:cubicBezTo>
                  <a:cubicBezTo>
                    <a:pt x="0" y="31"/>
                    <a:pt x="0" y="31"/>
                    <a:pt x="0" y="31"/>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8" name="Freeform 27"/>
            <p:cNvSpPr>
              <a:spLocks noEditPoints="1"/>
            </p:cNvSpPr>
            <p:nvPr userDrawn="1"/>
          </p:nvSpPr>
          <p:spPr bwMode="auto">
            <a:xfrm>
              <a:off x="2557463" y="5384801"/>
              <a:ext cx="112713" cy="165100"/>
            </a:xfrm>
            <a:custGeom>
              <a:avLst/>
              <a:gdLst>
                <a:gd name="T0" fmla="*/ 0 w 30"/>
                <a:gd name="T1" fmla="*/ 11 h 44"/>
                <a:gd name="T2" fmla="*/ 0 w 30"/>
                <a:gd name="T3" fmla="*/ 1 h 44"/>
                <a:gd name="T4" fmla="*/ 5 w 30"/>
                <a:gd name="T5" fmla="*/ 1 h 44"/>
                <a:gd name="T6" fmla="*/ 5 w 30"/>
                <a:gd name="T7" fmla="*/ 6 h 44"/>
                <a:gd name="T8" fmla="*/ 6 w 30"/>
                <a:gd name="T9" fmla="*/ 6 h 44"/>
                <a:gd name="T10" fmla="*/ 17 w 30"/>
                <a:gd name="T11" fmla="*/ 0 h 44"/>
                <a:gd name="T12" fmla="*/ 30 w 30"/>
                <a:gd name="T13" fmla="*/ 16 h 44"/>
                <a:gd name="T14" fmla="*/ 16 w 30"/>
                <a:gd name="T15" fmla="*/ 32 h 44"/>
                <a:gd name="T16" fmla="*/ 6 w 30"/>
                <a:gd name="T17" fmla="*/ 27 h 44"/>
                <a:gd name="T18" fmla="*/ 6 w 30"/>
                <a:gd name="T19" fmla="*/ 27 h 44"/>
                <a:gd name="T20" fmla="*/ 6 w 30"/>
                <a:gd name="T21" fmla="*/ 44 h 44"/>
                <a:gd name="T22" fmla="*/ 0 w 30"/>
                <a:gd name="T23" fmla="*/ 44 h 44"/>
                <a:gd name="T24" fmla="*/ 0 w 30"/>
                <a:gd name="T25" fmla="*/ 11 h 44"/>
                <a:gd name="T26" fmla="*/ 6 w 30"/>
                <a:gd name="T27" fmla="*/ 19 h 44"/>
                <a:gd name="T28" fmla="*/ 6 w 30"/>
                <a:gd name="T29" fmla="*/ 21 h 44"/>
                <a:gd name="T30" fmla="*/ 15 w 30"/>
                <a:gd name="T31" fmla="*/ 28 h 44"/>
                <a:gd name="T32" fmla="*/ 24 w 30"/>
                <a:gd name="T33" fmla="*/ 16 h 44"/>
                <a:gd name="T34" fmla="*/ 15 w 30"/>
                <a:gd name="T35" fmla="*/ 4 h 44"/>
                <a:gd name="T36" fmla="*/ 6 w 30"/>
                <a:gd name="T37" fmla="*/ 11 h 44"/>
                <a:gd name="T38" fmla="*/ 6 w 30"/>
                <a:gd name="T39" fmla="*/ 14 h 44"/>
                <a:gd name="T40" fmla="*/ 6 w 30"/>
                <a:gd name="T41"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44">
                  <a:moveTo>
                    <a:pt x="0" y="11"/>
                  </a:moveTo>
                  <a:cubicBezTo>
                    <a:pt x="0" y="7"/>
                    <a:pt x="0" y="3"/>
                    <a:pt x="0" y="1"/>
                  </a:cubicBezTo>
                  <a:cubicBezTo>
                    <a:pt x="5" y="1"/>
                    <a:pt x="5" y="1"/>
                    <a:pt x="5" y="1"/>
                  </a:cubicBezTo>
                  <a:cubicBezTo>
                    <a:pt x="5" y="6"/>
                    <a:pt x="5" y="6"/>
                    <a:pt x="5" y="6"/>
                  </a:cubicBezTo>
                  <a:cubicBezTo>
                    <a:pt x="6" y="6"/>
                    <a:pt x="6" y="6"/>
                    <a:pt x="6" y="6"/>
                  </a:cubicBezTo>
                  <a:cubicBezTo>
                    <a:pt x="8" y="2"/>
                    <a:pt x="11" y="0"/>
                    <a:pt x="17" y="0"/>
                  </a:cubicBezTo>
                  <a:cubicBezTo>
                    <a:pt x="24" y="0"/>
                    <a:pt x="30" y="6"/>
                    <a:pt x="30" y="16"/>
                  </a:cubicBezTo>
                  <a:cubicBezTo>
                    <a:pt x="30" y="27"/>
                    <a:pt x="23" y="32"/>
                    <a:pt x="16" y="32"/>
                  </a:cubicBezTo>
                  <a:cubicBezTo>
                    <a:pt x="11" y="32"/>
                    <a:pt x="8" y="30"/>
                    <a:pt x="6" y="27"/>
                  </a:cubicBezTo>
                  <a:cubicBezTo>
                    <a:pt x="6" y="27"/>
                    <a:pt x="6" y="27"/>
                    <a:pt x="6" y="27"/>
                  </a:cubicBezTo>
                  <a:cubicBezTo>
                    <a:pt x="6" y="44"/>
                    <a:pt x="6" y="44"/>
                    <a:pt x="6" y="44"/>
                  </a:cubicBezTo>
                  <a:cubicBezTo>
                    <a:pt x="0" y="44"/>
                    <a:pt x="0" y="44"/>
                    <a:pt x="0" y="44"/>
                  </a:cubicBezTo>
                  <a:lnTo>
                    <a:pt x="0" y="11"/>
                  </a:lnTo>
                  <a:close/>
                  <a:moveTo>
                    <a:pt x="6" y="19"/>
                  </a:moveTo>
                  <a:cubicBezTo>
                    <a:pt x="6" y="20"/>
                    <a:pt x="6" y="20"/>
                    <a:pt x="6" y="21"/>
                  </a:cubicBezTo>
                  <a:cubicBezTo>
                    <a:pt x="7" y="25"/>
                    <a:pt x="11" y="28"/>
                    <a:pt x="15" y="28"/>
                  </a:cubicBezTo>
                  <a:cubicBezTo>
                    <a:pt x="21" y="28"/>
                    <a:pt x="24" y="23"/>
                    <a:pt x="24" y="16"/>
                  </a:cubicBezTo>
                  <a:cubicBezTo>
                    <a:pt x="24" y="10"/>
                    <a:pt x="21" y="4"/>
                    <a:pt x="15" y="4"/>
                  </a:cubicBezTo>
                  <a:cubicBezTo>
                    <a:pt x="11" y="4"/>
                    <a:pt x="7" y="7"/>
                    <a:pt x="6" y="11"/>
                  </a:cubicBezTo>
                  <a:cubicBezTo>
                    <a:pt x="6" y="12"/>
                    <a:pt x="6" y="13"/>
                    <a:pt x="6" y="14"/>
                  </a:cubicBezTo>
                  <a:lnTo>
                    <a:pt x="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9" name="Freeform 28"/>
            <p:cNvSpPr>
              <a:spLocks noEditPoints="1"/>
            </p:cNvSpPr>
            <p:nvPr userDrawn="1"/>
          </p:nvSpPr>
          <p:spPr bwMode="auto">
            <a:xfrm>
              <a:off x="2687638" y="5384801"/>
              <a:ext cx="101600" cy="119063"/>
            </a:xfrm>
            <a:custGeom>
              <a:avLst/>
              <a:gdLst>
                <a:gd name="T0" fmla="*/ 5 w 27"/>
                <a:gd name="T1" fmla="*/ 17 h 32"/>
                <a:gd name="T2" fmla="*/ 15 w 27"/>
                <a:gd name="T3" fmla="*/ 28 h 32"/>
                <a:gd name="T4" fmla="*/ 24 w 27"/>
                <a:gd name="T5" fmla="*/ 26 h 32"/>
                <a:gd name="T6" fmla="*/ 25 w 27"/>
                <a:gd name="T7" fmla="*/ 30 h 32"/>
                <a:gd name="T8" fmla="*/ 15 w 27"/>
                <a:gd name="T9" fmla="*/ 32 h 32"/>
                <a:gd name="T10" fmla="*/ 0 w 27"/>
                <a:gd name="T11" fmla="*/ 17 h 32"/>
                <a:gd name="T12" fmla="*/ 14 w 27"/>
                <a:gd name="T13" fmla="*/ 0 h 32"/>
                <a:gd name="T14" fmla="*/ 27 w 27"/>
                <a:gd name="T15" fmla="*/ 14 h 32"/>
                <a:gd name="T16" fmla="*/ 27 w 27"/>
                <a:gd name="T17" fmla="*/ 17 h 32"/>
                <a:gd name="T18" fmla="*/ 5 w 27"/>
                <a:gd name="T19" fmla="*/ 17 h 32"/>
                <a:gd name="T20" fmla="*/ 21 w 27"/>
                <a:gd name="T21" fmla="*/ 13 h 32"/>
                <a:gd name="T22" fmla="*/ 14 w 27"/>
                <a:gd name="T23" fmla="*/ 4 h 32"/>
                <a:gd name="T24" fmla="*/ 5 w 27"/>
                <a:gd name="T25" fmla="*/ 13 h 32"/>
                <a:gd name="T26" fmla="*/ 21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5" y="17"/>
                  </a:moveTo>
                  <a:cubicBezTo>
                    <a:pt x="5" y="25"/>
                    <a:pt x="10" y="28"/>
                    <a:pt x="15" y="28"/>
                  </a:cubicBezTo>
                  <a:cubicBezTo>
                    <a:pt x="20" y="28"/>
                    <a:pt x="22" y="27"/>
                    <a:pt x="24" y="26"/>
                  </a:cubicBezTo>
                  <a:cubicBezTo>
                    <a:pt x="25" y="30"/>
                    <a:pt x="25" y="30"/>
                    <a:pt x="25" y="30"/>
                  </a:cubicBezTo>
                  <a:cubicBezTo>
                    <a:pt x="23" y="31"/>
                    <a:pt x="20" y="32"/>
                    <a:pt x="15" y="32"/>
                  </a:cubicBezTo>
                  <a:cubicBezTo>
                    <a:pt x="5" y="32"/>
                    <a:pt x="0" y="26"/>
                    <a:pt x="0" y="17"/>
                  </a:cubicBezTo>
                  <a:cubicBezTo>
                    <a:pt x="0" y="7"/>
                    <a:pt x="5" y="0"/>
                    <a:pt x="14" y="0"/>
                  </a:cubicBezTo>
                  <a:cubicBezTo>
                    <a:pt x="24" y="0"/>
                    <a:pt x="27" y="9"/>
                    <a:pt x="27" y="14"/>
                  </a:cubicBezTo>
                  <a:cubicBezTo>
                    <a:pt x="27" y="16"/>
                    <a:pt x="27" y="16"/>
                    <a:pt x="27" y="17"/>
                  </a:cubicBezTo>
                  <a:lnTo>
                    <a:pt x="5" y="17"/>
                  </a:lnTo>
                  <a:close/>
                  <a:moveTo>
                    <a:pt x="21" y="13"/>
                  </a:moveTo>
                  <a:cubicBezTo>
                    <a:pt x="21" y="9"/>
                    <a:pt x="20" y="4"/>
                    <a:pt x="14" y="4"/>
                  </a:cubicBezTo>
                  <a:cubicBezTo>
                    <a:pt x="8" y="4"/>
                    <a:pt x="5" y="9"/>
                    <a:pt x="5" y="13"/>
                  </a:cubicBezTo>
                  <a:lnTo>
                    <a:pt x="21"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0" name="Freeform 29"/>
            <p:cNvSpPr>
              <a:spLocks/>
            </p:cNvSpPr>
            <p:nvPr userDrawn="1"/>
          </p:nvSpPr>
          <p:spPr bwMode="auto">
            <a:xfrm>
              <a:off x="1439863" y="5376863"/>
              <a:ext cx="44450" cy="38100"/>
            </a:xfrm>
            <a:custGeom>
              <a:avLst/>
              <a:gdLst>
                <a:gd name="T0" fmla="*/ 7 w 12"/>
                <a:gd name="T1" fmla="*/ 8 h 10"/>
                <a:gd name="T2" fmla="*/ 12 w 12"/>
                <a:gd name="T3" fmla="*/ 10 h 10"/>
                <a:gd name="T4" fmla="*/ 6 w 12"/>
                <a:gd name="T5" fmla="*/ 0 h 10"/>
                <a:gd name="T6" fmla="*/ 0 w 12"/>
                <a:gd name="T7" fmla="*/ 10 h 10"/>
                <a:gd name="T8" fmla="*/ 7 w 12"/>
                <a:gd name="T9" fmla="*/ 8 h 10"/>
              </a:gdLst>
              <a:ahLst/>
              <a:cxnLst>
                <a:cxn ang="0">
                  <a:pos x="T0" y="T1"/>
                </a:cxn>
                <a:cxn ang="0">
                  <a:pos x="T2" y="T3"/>
                </a:cxn>
                <a:cxn ang="0">
                  <a:pos x="T4" y="T5"/>
                </a:cxn>
                <a:cxn ang="0">
                  <a:pos x="T6" y="T7"/>
                </a:cxn>
                <a:cxn ang="0">
                  <a:pos x="T8" y="T9"/>
                </a:cxn>
              </a:cxnLst>
              <a:rect l="0" t="0" r="r" b="b"/>
              <a:pathLst>
                <a:path w="12" h="10">
                  <a:moveTo>
                    <a:pt x="7" y="8"/>
                  </a:moveTo>
                  <a:cubicBezTo>
                    <a:pt x="9" y="8"/>
                    <a:pt x="10" y="9"/>
                    <a:pt x="12" y="10"/>
                  </a:cubicBezTo>
                  <a:cubicBezTo>
                    <a:pt x="6" y="0"/>
                    <a:pt x="6" y="0"/>
                    <a:pt x="6" y="0"/>
                  </a:cubicBezTo>
                  <a:cubicBezTo>
                    <a:pt x="0" y="10"/>
                    <a:pt x="0" y="10"/>
                    <a:pt x="0" y="10"/>
                  </a:cubicBezTo>
                  <a:cubicBezTo>
                    <a:pt x="2" y="9"/>
                    <a:pt x="4" y="8"/>
                    <a:pt x="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1" name="Freeform 30"/>
            <p:cNvSpPr>
              <a:spLocks/>
            </p:cNvSpPr>
            <p:nvPr userDrawn="1"/>
          </p:nvSpPr>
          <p:spPr bwMode="auto">
            <a:xfrm>
              <a:off x="1428750" y="5422901"/>
              <a:ext cx="63500" cy="63500"/>
            </a:xfrm>
            <a:custGeom>
              <a:avLst/>
              <a:gdLst>
                <a:gd name="T0" fmla="*/ 9 w 17"/>
                <a:gd name="T1" fmla="*/ 0 h 17"/>
                <a:gd name="T2" fmla="*/ 9 w 17"/>
                <a:gd name="T3" fmla="*/ 0 h 17"/>
                <a:gd name="T4" fmla="*/ 1 w 17"/>
                <a:gd name="T5" fmla="*/ 8 h 17"/>
                <a:gd name="T6" fmla="*/ 3 w 17"/>
                <a:gd name="T7" fmla="*/ 14 h 17"/>
                <a:gd name="T8" fmla="*/ 8 w 17"/>
                <a:gd name="T9" fmla="*/ 17 h 17"/>
                <a:gd name="T10" fmla="*/ 17 w 17"/>
                <a:gd name="T11" fmla="*/ 9 h 17"/>
                <a:gd name="T12" fmla="*/ 15 w 17"/>
                <a:gd name="T13" fmla="*/ 3 h 17"/>
                <a:gd name="T14" fmla="*/ 9 w 1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9" y="0"/>
                  </a:moveTo>
                  <a:cubicBezTo>
                    <a:pt x="9" y="0"/>
                    <a:pt x="9" y="0"/>
                    <a:pt x="9" y="0"/>
                  </a:cubicBezTo>
                  <a:cubicBezTo>
                    <a:pt x="5" y="0"/>
                    <a:pt x="1" y="4"/>
                    <a:pt x="1" y="8"/>
                  </a:cubicBezTo>
                  <a:cubicBezTo>
                    <a:pt x="0" y="10"/>
                    <a:pt x="1" y="12"/>
                    <a:pt x="3" y="14"/>
                  </a:cubicBezTo>
                  <a:cubicBezTo>
                    <a:pt x="4" y="15"/>
                    <a:pt x="6" y="16"/>
                    <a:pt x="8" y="17"/>
                  </a:cubicBezTo>
                  <a:cubicBezTo>
                    <a:pt x="13" y="17"/>
                    <a:pt x="17" y="14"/>
                    <a:pt x="17" y="9"/>
                  </a:cubicBezTo>
                  <a:cubicBezTo>
                    <a:pt x="17" y="7"/>
                    <a:pt x="17" y="5"/>
                    <a:pt x="15" y="3"/>
                  </a:cubicBezTo>
                  <a:cubicBezTo>
                    <a:pt x="14" y="2"/>
                    <a:pt x="12" y="1"/>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2" name="Freeform 31"/>
            <p:cNvSpPr>
              <a:spLocks noEditPoints="1"/>
            </p:cNvSpPr>
            <p:nvPr userDrawn="1"/>
          </p:nvSpPr>
          <p:spPr bwMode="auto">
            <a:xfrm>
              <a:off x="1343025" y="5316538"/>
              <a:ext cx="239713" cy="244475"/>
            </a:xfrm>
            <a:custGeom>
              <a:avLst/>
              <a:gdLst>
                <a:gd name="T0" fmla="*/ 32 w 64"/>
                <a:gd name="T1" fmla="*/ 0 h 65"/>
                <a:gd name="T2" fmla="*/ 0 w 64"/>
                <a:gd name="T3" fmla="*/ 32 h 65"/>
                <a:gd name="T4" fmla="*/ 32 w 64"/>
                <a:gd name="T5" fmla="*/ 65 h 65"/>
                <a:gd name="T6" fmla="*/ 64 w 64"/>
                <a:gd name="T7" fmla="*/ 32 h 65"/>
                <a:gd name="T8" fmla="*/ 32 w 64"/>
                <a:gd name="T9" fmla="*/ 0 h 65"/>
                <a:gd name="T10" fmla="*/ 51 w 64"/>
                <a:gd name="T11" fmla="*/ 48 h 65"/>
                <a:gd name="T12" fmla="*/ 44 w 64"/>
                <a:gd name="T13" fmla="*/ 36 h 65"/>
                <a:gd name="T14" fmla="*/ 44 w 64"/>
                <a:gd name="T15" fmla="*/ 38 h 65"/>
                <a:gd name="T16" fmla="*/ 32 w 64"/>
                <a:gd name="T17" fmla="*/ 49 h 65"/>
                <a:gd name="T18" fmla="*/ 31 w 64"/>
                <a:gd name="T19" fmla="*/ 49 h 65"/>
                <a:gd name="T20" fmla="*/ 22 w 64"/>
                <a:gd name="T21" fmla="*/ 44 h 65"/>
                <a:gd name="T22" fmla="*/ 19 w 64"/>
                <a:gd name="T23" fmla="*/ 36 h 65"/>
                <a:gd name="T24" fmla="*/ 12 w 64"/>
                <a:gd name="T25" fmla="*/ 48 h 65"/>
                <a:gd name="T26" fmla="*/ 7 w 64"/>
                <a:gd name="T27" fmla="*/ 48 h 65"/>
                <a:gd name="T28" fmla="*/ 32 w 64"/>
                <a:gd name="T29" fmla="*/ 7 h 65"/>
                <a:gd name="T30" fmla="*/ 57 w 64"/>
                <a:gd name="T31" fmla="*/ 48 h 65"/>
                <a:gd name="T32" fmla="*/ 51 w 64"/>
                <a:gd name="T33"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5">
                  <a:moveTo>
                    <a:pt x="32" y="0"/>
                  </a:moveTo>
                  <a:cubicBezTo>
                    <a:pt x="14" y="0"/>
                    <a:pt x="0" y="15"/>
                    <a:pt x="0" y="32"/>
                  </a:cubicBezTo>
                  <a:cubicBezTo>
                    <a:pt x="0" y="50"/>
                    <a:pt x="14" y="65"/>
                    <a:pt x="32" y="65"/>
                  </a:cubicBezTo>
                  <a:cubicBezTo>
                    <a:pt x="50" y="65"/>
                    <a:pt x="64" y="50"/>
                    <a:pt x="64" y="32"/>
                  </a:cubicBezTo>
                  <a:cubicBezTo>
                    <a:pt x="64" y="15"/>
                    <a:pt x="50" y="0"/>
                    <a:pt x="32" y="0"/>
                  </a:cubicBezTo>
                  <a:moveTo>
                    <a:pt x="51" y="48"/>
                  </a:moveTo>
                  <a:cubicBezTo>
                    <a:pt x="44" y="36"/>
                    <a:pt x="44" y="36"/>
                    <a:pt x="44" y="36"/>
                  </a:cubicBezTo>
                  <a:cubicBezTo>
                    <a:pt x="44" y="37"/>
                    <a:pt x="44" y="37"/>
                    <a:pt x="44" y="38"/>
                  </a:cubicBezTo>
                  <a:cubicBezTo>
                    <a:pt x="44" y="44"/>
                    <a:pt x="38" y="49"/>
                    <a:pt x="32" y="49"/>
                  </a:cubicBezTo>
                  <a:cubicBezTo>
                    <a:pt x="31" y="49"/>
                    <a:pt x="31" y="49"/>
                    <a:pt x="31" y="49"/>
                  </a:cubicBezTo>
                  <a:cubicBezTo>
                    <a:pt x="27" y="49"/>
                    <a:pt x="24" y="47"/>
                    <a:pt x="22" y="44"/>
                  </a:cubicBezTo>
                  <a:cubicBezTo>
                    <a:pt x="20" y="42"/>
                    <a:pt x="19" y="39"/>
                    <a:pt x="19" y="36"/>
                  </a:cubicBezTo>
                  <a:cubicBezTo>
                    <a:pt x="12" y="48"/>
                    <a:pt x="12" y="48"/>
                    <a:pt x="12" y="48"/>
                  </a:cubicBezTo>
                  <a:cubicBezTo>
                    <a:pt x="7" y="48"/>
                    <a:pt x="7" y="48"/>
                    <a:pt x="7" y="48"/>
                  </a:cubicBezTo>
                  <a:cubicBezTo>
                    <a:pt x="32" y="7"/>
                    <a:pt x="32" y="7"/>
                    <a:pt x="32" y="7"/>
                  </a:cubicBezTo>
                  <a:cubicBezTo>
                    <a:pt x="57" y="48"/>
                    <a:pt x="57" y="48"/>
                    <a:pt x="57" y="48"/>
                  </a:cubicBezTo>
                  <a:lnTo>
                    <a:pt x="5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grpSp>
      <p:pic>
        <p:nvPicPr>
          <p:cNvPr id="33" name="Picture 2" descr="\\iprod.local\dfs\Depts\Central Services\RFP &amp; DTP\DTP Directory\Templates\Images\Logos\Insight Logo White A4.em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83557" y="467951"/>
            <a:ext cx="1311252" cy="99493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2"/>
          <p:cNvSpPr>
            <a:spLocks noGrp="1" noChangeArrowheads="1"/>
          </p:cNvSpPr>
          <p:nvPr>
            <p:ph type="ctrTitle"/>
          </p:nvPr>
        </p:nvSpPr>
        <p:spPr>
          <a:xfrm>
            <a:off x="4611632" y="2036142"/>
            <a:ext cx="5784303" cy="1304626"/>
          </a:xfrm>
        </p:spPr>
        <p:txBody>
          <a:bodyPr anchor="ctr" anchorCtr="0"/>
          <a:lstStyle>
            <a:lvl1pPr algn="ctr">
              <a:defRPr sz="2902">
                <a:solidFill>
                  <a:schemeClr val="bg1"/>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592537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63729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323">
          <p15:clr>
            <a:srgbClr val="FBAE40"/>
          </p15:clr>
        </p15:guide>
        <p15:guide id="5" orient="horz" pos="39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Divider 2">
    <p:bg>
      <p:bgPr>
        <a:solidFill>
          <a:schemeClr val="bg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12AF2AB2-A56D-674E-8EC5-2B6547A3600D}"/>
              </a:ext>
            </a:extLst>
          </p:cNvPr>
          <p:cNvSpPr/>
          <p:nvPr userDrawn="1"/>
        </p:nvSpPr>
        <p:spPr>
          <a:xfrm>
            <a:off x="3041362" y="0"/>
            <a:ext cx="9150638" cy="5224270"/>
          </a:xfrm>
          <a:custGeom>
            <a:avLst/>
            <a:gdLst>
              <a:gd name="connsiteX0" fmla="*/ 12841 w 6916614"/>
              <a:gd name="connsiteY0" fmla="*/ 0 h 3881673"/>
              <a:gd name="connsiteX1" fmla="*/ 6916614 w 6916614"/>
              <a:gd name="connsiteY1" fmla="*/ 0 h 3881673"/>
              <a:gd name="connsiteX2" fmla="*/ 6916614 w 6916614"/>
              <a:gd name="connsiteY2" fmla="*/ 3408129 h 3881673"/>
              <a:gd name="connsiteX3" fmla="*/ 6724908 w 6916614"/>
              <a:gd name="connsiteY3" fmla="*/ 3380299 h 3881673"/>
              <a:gd name="connsiteX4" fmla="*/ 4765599 w 6916614"/>
              <a:gd name="connsiteY4" fmla="*/ 3700263 h 3881673"/>
              <a:gd name="connsiteX5" fmla="*/ 4510011 w 6916614"/>
              <a:gd name="connsiteY5" fmla="*/ 3779238 h 3881673"/>
              <a:gd name="connsiteX6" fmla="*/ 519436 w 6916614"/>
              <a:gd name="connsiteY6" fmla="*/ 2107588 h 3881673"/>
              <a:gd name="connsiteX7" fmla="*/ 608 w 6916614"/>
              <a:gd name="connsiteY7" fmla="*/ 168946 h 388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6614" h="3881673">
                <a:moveTo>
                  <a:pt x="12841" y="0"/>
                </a:moveTo>
                <a:lnTo>
                  <a:pt x="6916614" y="0"/>
                </a:lnTo>
                <a:lnTo>
                  <a:pt x="6916614" y="3408129"/>
                </a:lnTo>
                <a:lnTo>
                  <a:pt x="6724908" y="3380299"/>
                </a:lnTo>
                <a:cubicBezTo>
                  <a:pt x="6071503" y="3305300"/>
                  <a:pt x="5393522" y="3405719"/>
                  <a:pt x="4765599" y="3700263"/>
                </a:cubicBezTo>
                <a:lnTo>
                  <a:pt x="4510011" y="3779238"/>
                </a:lnTo>
                <a:cubicBezTo>
                  <a:pt x="2998348" y="4146392"/>
                  <a:pt x="1361047" y="3512200"/>
                  <a:pt x="519436" y="2107588"/>
                </a:cubicBezTo>
                <a:cubicBezTo>
                  <a:pt x="155277" y="1499824"/>
                  <a:pt x="-11429" y="828731"/>
                  <a:pt x="608" y="168946"/>
                </a:cubicBez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algn="ctr"/>
            <a:endParaRPr lang="en-US" sz="1633" dirty="0"/>
          </a:p>
        </p:txBody>
      </p:sp>
      <p:grpSp>
        <p:nvGrpSpPr>
          <p:cNvPr id="7" name="Group 6"/>
          <p:cNvGrpSpPr/>
          <p:nvPr userDrawn="1"/>
        </p:nvGrpSpPr>
        <p:grpSpPr>
          <a:xfrm>
            <a:off x="400635" y="5994091"/>
            <a:ext cx="2739598" cy="469391"/>
            <a:chOff x="0" y="5189538"/>
            <a:chExt cx="3017838" cy="517525"/>
          </a:xfrm>
        </p:grpSpPr>
        <p:sp>
          <p:nvSpPr>
            <p:cNvPr id="8" name="AutoShape 6"/>
            <p:cNvSpPr>
              <a:spLocks noChangeAspect="1" noChangeArrowheads="1" noTextEdit="1"/>
            </p:cNvSpPr>
            <p:nvPr userDrawn="1"/>
          </p:nvSpPr>
          <p:spPr bwMode="auto">
            <a:xfrm>
              <a:off x="0" y="5189538"/>
              <a:ext cx="3014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9" name="Rectangle 8"/>
            <p:cNvSpPr>
              <a:spLocks noChangeArrowheads="1"/>
            </p:cNvSpPr>
            <p:nvPr userDrawn="1"/>
          </p:nvSpPr>
          <p:spPr bwMode="auto">
            <a:xfrm>
              <a:off x="0" y="5189538"/>
              <a:ext cx="3017838" cy="517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0" name="Freeform 9"/>
            <p:cNvSpPr>
              <a:spLocks noEditPoints="1"/>
            </p:cNvSpPr>
            <p:nvPr userDrawn="1"/>
          </p:nvSpPr>
          <p:spPr bwMode="auto">
            <a:xfrm>
              <a:off x="217488" y="5340351"/>
              <a:ext cx="134938" cy="160338"/>
            </a:xfrm>
            <a:custGeom>
              <a:avLst/>
              <a:gdLst>
                <a:gd name="T0" fmla="*/ 10 w 36"/>
                <a:gd name="T1" fmla="*/ 30 h 43"/>
                <a:gd name="T2" fmla="*/ 6 w 36"/>
                <a:gd name="T3" fmla="*/ 43 h 43"/>
                <a:gd name="T4" fmla="*/ 0 w 36"/>
                <a:gd name="T5" fmla="*/ 43 h 43"/>
                <a:gd name="T6" fmla="*/ 15 w 36"/>
                <a:gd name="T7" fmla="*/ 0 h 43"/>
                <a:gd name="T8" fmla="*/ 21 w 36"/>
                <a:gd name="T9" fmla="*/ 0 h 43"/>
                <a:gd name="T10" fmla="*/ 36 w 36"/>
                <a:gd name="T11" fmla="*/ 43 h 43"/>
                <a:gd name="T12" fmla="*/ 30 w 36"/>
                <a:gd name="T13" fmla="*/ 43 h 43"/>
                <a:gd name="T14" fmla="*/ 25 w 36"/>
                <a:gd name="T15" fmla="*/ 30 h 43"/>
                <a:gd name="T16" fmla="*/ 10 w 36"/>
                <a:gd name="T17" fmla="*/ 30 h 43"/>
                <a:gd name="T18" fmla="*/ 24 w 36"/>
                <a:gd name="T19" fmla="*/ 26 h 43"/>
                <a:gd name="T20" fmla="*/ 20 w 36"/>
                <a:gd name="T21" fmla="*/ 13 h 43"/>
                <a:gd name="T22" fmla="*/ 18 w 36"/>
                <a:gd name="T23" fmla="*/ 5 h 43"/>
                <a:gd name="T24" fmla="*/ 18 w 36"/>
                <a:gd name="T25" fmla="*/ 5 h 43"/>
                <a:gd name="T26" fmla="*/ 16 w 36"/>
                <a:gd name="T27" fmla="*/ 13 h 43"/>
                <a:gd name="T28" fmla="*/ 11 w 36"/>
                <a:gd name="T29" fmla="*/ 26 h 43"/>
                <a:gd name="T30" fmla="*/ 24 w 36"/>
                <a:gd name="T31" fmla="*/ 2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3">
                  <a:moveTo>
                    <a:pt x="10" y="30"/>
                  </a:moveTo>
                  <a:cubicBezTo>
                    <a:pt x="6" y="43"/>
                    <a:pt x="6" y="43"/>
                    <a:pt x="6" y="43"/>
                  </a:cubicBezTo>
                  <a:cubicBezTo>
                    <a:pt x="0" y="43"/>
                    <a:pt x="0" y="43"/>
                    <a:pt x="0" y="43"/>
                  </a:cubicBezTo>
                  <a:cubicBezTo>
                    <a:pt x="15" y="0"/>
                    <a:pt x="15" y="0"/>
                    <a:pt x="15" y="0"/>
                  </a:cubicBezTo>
                  <a:cubicBezTo>
                    <a:pt x="21" y="0"/>
                    <a:pt x="21" y="0"/>
                    <a:pt x="21" y="0"/>
                  </a:cubicBezTo>
                  <a:cubicBezTo>
                    <a:pt x="36" y="43"/>
                    <a:pt x="36" y="43"/>
                    <a:pt x="36" y="43"/>
                  </a:cubicBezTo>
                  <a:cubicBezTo>
                    <a:pt x="30" y="43"/>
                    <a:pt x="30" y="43"/>
                    <a:pt x="30" y="43"/>
                  </a:cubicBezTo>
                  <a:cubicBezTo>
                    <a:pt x="25" y="30"/>
                    <a:pt x="25" y="30"/>
                    <a:pt x="25" y="30"/>
                  </a:cubicBezTo>
                  <a:lnTo>
                    <a:pt x="10" y="30"/>
                  </a:lnTo>
                  <a:close/>
                  <a:moveTo>
                    <a:pt x="24" y="26"/>
                  </a:moveTo>
                  <a:cubicBezTo>
                    <a:pt x="20" y="13"/>
                    <a:pt x="20" y="13"/>
                    <a:pt x="20" y="13"/>
                  </a:cubicBezTo>
                  <a:cubicBezTo>
                    <a:pt x="19" y="10"/>
                    <a:pt x="18" y="8"/>
                    <a:pt x="18" y="5"/>
                  </a:cubicBezTo>
                  <a:cubicBezTo>
                    <a:pt x="18" y="5"/>
                    <a:pt x="18" y="5"/>
                    <a:pt x="18" y="5"/>
                  </a:cubicBezTo>
                  <a:cubicBezTo>
                    <a:pt x="17" y="8"/>
                    <a:pt x="16" y="11"/>
                    <a:pt x="16" y="13"/>
                  </a:cubicBezTo>
                  <a:cubicBezTo>
                    <a:pt x="11" y="26"/>
                    <a:pt x="11" y="26"/>
                    <a:pt x="11" y="26"/>
                  </a:cubicBezTo>
                  <a:lnTo>
                    <a:pt x="24"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1" name="Freeform 10"/>
            <p:cNvSpPr>
              <a:spLocks/>
            </p:cNvSpPr>
            <p:nvPr userDrawn="1"/>
          </p:nvSpPr>
          <p:spPr bwMode="auto">
            <a:xfrm>
              <a:off x="374650" y="5384801"/>
              <a:ext cx="98425" cy="115888"/>
            </a:xfrm>
            <a:custGeom>
              <a:avLst/>
              <a:gdLst>
                <a:gd name="T0" fmla="*/ 0 w 26"/>
                <a:gd name="T1" fmla="*/ 9 h 31"/>
                <a:gd name="T2" fmla="*/ 0 w 26"/>
                <a:gd name="T3" fmla="*/ 1 h 31"/>
                <a:gd name="T4" fmla="*/ 5 w 26"/>
                <a:gd name="T5" fmla="*/ 1 h 31"/>
                <a:gd name="T6" fmla="*/ 5 w 26"/>
                <a:gd name="T7" fmla="*/ 6 h 31"/>
                <a:gd name="T8" fmla="*/ 5 w 26"/>
                <a:gd name="T9" fmla="*/ 6 h 31"/>
                <a:gd name="T10" fmla="*/ 15 w 26"/>
                <a:gd name="T11" fmla="*/ 0 h 31"/>
                <a:gd name="T12" fmla="*/ 26 w 26"/>
                <a:gd name="T13" fmla="*/ 13 h 31"/>
                <a:gd name="T14" fmla="*/ 26 w 26"/>
                <a:gd name="T15" fmla="*/ 31 h 31"/>
                <a:gd name="T16" fmla="*/ 21 w 26"/>
                <a:gd name="T17" fmla="*/ 31 h 31"/>
                <a:gd name="T18" fmla="*/ 21 w 26"/>
                <a:gd name="T19" fmla="*/ 14 h 31"/>
                <a:gd name="T20" fmla="*/ 13 w 26"/>
                <a:gd name="T21" fmla="*/ 5 h 31"/>
                <a:gd name="T22" fmla="*/ 6 w 26"/>
                <a:gd name="T23" fmla="*/ 10 h 31"/>
                <a:gd name="T24" fmla="*/ 6 w 26"/>
                <a:gd name="T25" fmla="*/ 13 h 31"/>
                <a:gd name="T26" fmla="*/ 6 w 26"/>
                <a:gd name="T27" fmla="*/ 31 h 31"/>
                <a:gd name="T28" fmla="*/ 0 w 26"/>
                <a:gd name="T29" fmla="*/ 31 h 31"/>
                <a:gd name="T30" fmla="*/ 0 w 26"/>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1">
                  <a:moveTo>
                    <a:pt x="0" y="9"/>
                  </a:moveTo>
                  <a:cubicBezTo>
                    <a:pt x="0" y="6"/>
                    <a:pt x="0" y="3"/>
                    <a:pt x="0" y="1"/>
                  </a:cubicBezTo>
                  <a:cubicBezTo>
                    <a:pt x="5" y="1"/>
                    <a:pt x="5" y="1"/>
                    <a:pt x="5" y="1"/>
                  </a:cubicBezTo>
                  <a:cubicBezTo>
                    <a:pt x="5" y="6"/>
                    <a:pt x="5" y="6"/>
                    <a:pt x="5" y="6"/>
                  </a:cubicBezTo>
                  <a:cubicBezTo>
                    <a:pt x="5" y="6"/>
                    <a:pt x="5" y="6"/>
                    <a:pt x="5" y="6"/>
                  </a:cubicBezTo>
                  <a:cubicBezTo>
                    <a:pt x="7" y="3"/>
                    <a:pt x="10" y="0"/>
                    <a:pt x="15" y="0"/>
                  </a:cubicBezTo>
                  <a:cubicBezTo>
                    <a:pt x="20" y="0"/>
                    <a:pt x="26" y="2"/>
                    <a:pt x="26" y="13"/>
                  </a:cubicBezTo>
                  <a:cubicBezTo>
                    <a:pt x="26" y="31"/>
                    <a:pt x="26" y="31"/>
                    <a:pt x="26" y="31"/>
                  </a:cubicBezTo>
                  <a:cubicBezTo>
                    <a:pt x="21" y="31"/>
                    <a:pt x="21" y="31"/>
                    <a:pt x="21" y="31"/>
                  </a:cubicBezTo>
                  <a:cubicBezTo>
                    <a:pt x="21" y="14"/>
                    <a:pt x="21" y="14"/>
                    <a:pt x="21" y="14"/>
                  </a:cubicBezTo>
                  <a:cubicBezTo>
                    <a:pt x="21" y="9"/>
                    <a:pt x="19" y="5"/>
                    <a:pt x="13" y="5"/>
                  </a:cubicBezTo>
                  <a:cubicBezTo>
                    <a:pt x="10" y="5"/>
                    <a:pt x="7" y="7"/>
                    <a:pt x="6" y="10"/>
                  </a:cubicBezTo>
                  <a:cubicBezTo>
                    <a:pt x="6" y="11"/>
                    <a:pt x="6" y="12"/>
                    <a:pt x="6" y="13"/>
                  </a:cubicBezTo>
                  <a:cubicBezTo>
                    <a:pt x="6" y="31"/>
                    <a:pt x="6" y="31"/>
                    <a:pt x="6" y="31"/>
                  </a:cubicBezTo>
                  <a:cubicBezTo>
                    <a:pt x="0" y="31"/>
                    <a:pt x="0" y="31"/>
                    <a:pt x="0" y="31"/>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2" name="Freeform 11"/>
            <p:cNvSpPr>
              <a:spLocks/>
            </p:cNvSpPr>
            <p:nvPr userDrawn="1"/>
          </p:nvSpPr>
          <p:spPr bwMode="auto">
            <a:xfrm>
              <a:off x="495300"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7 w 18"/>
                <a:gd name="T15" fmla="*/ 35 h 40"/>
                <a:gd name="T16" fmla="*/ 18 w 18"/>
                <a:gd name="T17" fmla="*/ 39 h 40"/>
                <a:gd name="T18" fmla="*/ 13 w 18"/>
                <a:gd name="T19" fmla="*/ 40 h 40"/>
                <a:gd name="T20" fmla="*/ 7 w 18"/>
                <a:gd name="T21" fmla="*/ 38 h 40"/>
                <a:gd name="T22" fmla="*/ 4 w 18"/>
                <a:gd name="T23" fmla="*/ 30 h 40"/>
                <a:gd name="T24" fmla="*/ 4 w 18"/>
                <a:gd name="T25" fmla="*/ 13 h 40"/>
                <a:gd name="T26" fmla="*/ 0 w 18"/>
                <a:gd name="T27" fmla="*/ 13 h 40"/>
                <a:gd name="T28" fmla="*/ 0 w 18"/>
                <a:gd name="T29" fmla="*/ 9 h 40"/>
                <a:gd name="T30" fmla="*/ 4 w 18"/>
                <a:gd name="T31" fmla="*/ 9 h 40"/>
                <a:gd name="T32" fmla="*/ 4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7" y="35"/>
                  </a:cubicBezTo>
                  <a:cubicBezTo>
                    <a:pt x="18" y="39"/>
                    <a:pt x="18" y="39"/>
                    <a:pt x="18" y="39"/>
                  </a:cubicBezTo>
                  <a:cubicBezTo>
                    <a:pt x="17" y="40"/>
                    <a:pt x="15" y="40"/>
                    <a:pt x="13" y="40"/>
                  </a:cubicBezTo>
                  <a:cubicBezTo>
                    <a:pt x="10" y="40"/>
                    <a:pt x="8" y="39"/>
                    <a:pt x="7" y="38"/>
                  </a:cubicBezTo>
                  <a:cubicBezTo>
                    <a:pt x="5" y="36"/>
                    <a:pt x="4" y="33"/>
                    <a:pt x="4" y="30"/>
                  </a:cubicBezTo>
                  <a:cubicBezTo>
                    <a:pt x="4" y="13"/>
                    <a:pt x="4" y="13"/>
                    <a:pt x="4" y="13"/>
                  </a:cubicBezTo>
                  <a:cubicBezTo>
                    <a:pt x="0" y="13"/>
                    <a:pt x="0" y="13"/>
                    <a:pt x="0" y="13"/>
                  </a:cubicBezTo>
                  <a:cubicBezTo>
                    <a:pt x="0" y="9"/>
                    <a:pt x="0" y="9"/>
                    <a:pt x="0" y="9"/>
                  </a:cubicBezTo>
                  <a:cubicBezTo>
                    <a:pt x="4" y="9"/>
                    <a:pt x="4" y="9"/>
                    <a:pt x="4" y="9"/>
                  </a:cubicBezTo>
                  <a:cubicBezTo>
                    <a:pt x="4" y="1"/>
                    <a:pt x="4" y="1"/>
                    <a:pt x="4"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3" name="Freeform 12"/>
            <p:cNvSpPr>
              <a:spLocks noEditPoints="1"/>
            </p:cNvSpPr>
            <p:nvPr userDrawn="1"/>
          </p:nvSpPr>
          <p:spPr bwMode="auto">
            <a:xfrm>
              <a:off x="577850" y="5384801"/>
              <a:ext cx="112713" cy="119063"/>
            </a:xfrm>
            <a:custGeom>
              <a:avLst/>
              <a:gdLst>
                <a:gd name="T0" fmla="*/ 30 w 30"/>
                <a:gd name="T1" fmla="*/ 16 h 32"/>
                <a:gd name="T2" fmla="*/ 15 w 30"/>
                <a:gd name="T3" fmla="*/ 32 h 32"/>
                <a:gd name="T4" fmla="*/ 0 w 30"/>
                <a:gd name="T5" fmla="*/ 16 h 32"/>
                <a:gd name="T6" fmla="*/ 15 w 30"/>
                <a:gd name="T7" fmla="*/ 0 h 32"/>
                <a:gd name="T8" fmla="*/ 30 w 30"/>
                <a:gd name="T9" fmla="*/ 16 h 32"/>
                <a:gd name="T10" fmla="*/ 5 w 30"/>
                <a:gd name="T11" fmla="*/ 16 h 32"/>
                <a:gd name="T12" fmla="*/ 15 w 30"/>
                <a:gd name="T13" fmla="*/ 28 h 32"/>
                <a:gd name="T14" fmla="*/ 24 w 30"/>
                <a:gd name="T15" fmla="*/ 16 h 32"/>
                <a:gd name="T16" fmla="*/ 15 w 30"/>
                <a:gd name="T17" fmla="*/ 4 h 32"/>
                <a:gd name="T18" fmla="*/ 5 w 30"/>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2">
                  <a:moveTo>
                    <a:pt x="30" y="16"/>
                  </a:moveTo>
                  <a:cubicBezTo>
                    <a:pt x="30" y="27"/>
                    <a:pt x="22" y="32"/>
                    <a:pt x="15" y="32"/>
                  </a:cubicBezTo>
                  <a:cubicBezTo>
                    <a:pt x="6" y="32"/>
                    <a:pt x="0" y="26"/>
                    <a:pt x="0" y="16"/>
                  </a:cubicBezTo>
                  <a:cubicBezTo>
                    <a:pt x="0" y="6"/>
                    <a:pt x="6" y="0"/>
                    <a:pt x="15" y="0"/>
                  </a:cubicBezTo>
                  <a:cubicBezTo>
                    <a:pt x="24" y="0"/>
                    <a:pt x="30" y="6"/>
                    <a:pt x="30" y="16"/>
                  </a:cubicBezTo>
                  <a:moveTo>
                    <a:pt x="5" y="16"/>
                  </a:moveTo>
                  <a:cubicBezTo>
                    <a:pt x="5" y="23"/>
                    <a:pt x="9" y="28"/>
                    <a:pt x="15" y="28"/>
                  </a:cubicBezTo>
                  <a:cubicBezTo>
                    <a:pt x="20" y="28"/>
                    <a:pt x="24" y="23"/>
                    <a:pt x="24" y="16"/>
                  </a:cubicBezTo>
                  <a:cubicBezTo>
                    <a:pt x="24" y="11"/>
                    <a:pt x="22" y="4"/>
                    <a:pt x="15" y="4"/>
                  </a:cubicBezTo>
                  <a:cubicBezTo>
                    <a:pt x="8" y="4"/>
                    <a:pt x="5" y="10"/>
                    <a:pt x="5"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4" name="Freeform 13"/>
            <p:cNvSpPr>
              <a:spLocks noEditPoints="1"/>
            </p:cNvSpPr>
            <p:nvPr userDrawn="1"/>
          </p:nvSpPr>
          <p:spPr bwMode="auto">
            <a:xfrm>
              <a:off x="712788" y="5340351"/>
              <a:ext cx="25400" cy="160338"/>
            </a:xfrm>
            <a:custGeom>
              <a:avLst/>
              <a:gdLst>
                <a:gd name="T0" fmla="*/ 7 w 7"/>
                <a:gd name="T1" fmla="*/ 4 h 43"/>
                <a:gd name="T2" fmla="*/ 4 w 7"/>
                <a:gd name="T3" fmla="*/ 7 h 43"/>
                <a:gd name="T4" fmla="*/ 0 w 7"/>
                <a:gd name="T5" fmla="*/ 4 h 43"/>
                <a:gd name="T6" fmla="*/ 4 w 7"/>
                <a:gd name="T7" fmla="*/ 0 h 43"/>
                <a:gd name="T8" fmla="*/ 7 w 7"/>
                <a:gd name="T9" fmla="*/ 4 h 43"/>
                <a:gd name="T10" fmla="*/ 1 w 7"/>
                <a:gd name="T11" fmla="*/ 13 h 43"/>
                <a:gd name="T12" fmla="*/ 7 w 7"/>
                <a:gd name="T13" fmla="*/ 13 h 43"/>
                <a:gd name="T14" fmla="*/ 7 w 7"/>
                <a:gd name="T15" fmla="*/ 43 h 43"/>
                <a:gd name="T16" fmla="*/ 1 w 7"/>
                <a:gd name="T17" fmla="*/ 43 h 43"/>
                <a:gd name="T18" fmla="*/ 1 w 7"/>
                <a:gd name="T1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3">
                  <a:moveTo>
                    <a:pt x="7" y="4"/>
                  </a:moveTo>
                  <a:cubicBezTo>
                    <a:pt x="7" y="6"/>
                    <a:pt x="6" y="7"/>
                    <a:pt x="4" y="7"/>
                  </a:cubicBezTo>
                  <a:cubicBezTo>
                    <a:pt x="2" y="7"/>
                    <a:pt x="0" y="6"/>
                    <a:pt x="0" y="4"/>
                  </a:cubicBezTo>
                  <a:cubicBezTo>
                    <a:pt x="0" y="2"/>
                    <a:pt x="2" y="0"/>
                    <a:pt x="4" y="0"/>
                  </a:cubicBezTo>
                  <a:cubicBezTo>
                    <a:pt x="6" y="0"/>
                    <a:pt x="7" y="2"/>
                    <a:pt x="7" y="4"/>
                  </a:cubicBezTo>
                  <a:moveTo>
                    <a:pt x="1" y="13"/>
                  </a:moveTo>
                  <a:cubicBezTo>
                    <a:pt x="7" y="13"/>
                    <a:pt x="7" y="13"/>
                    <a:pt x="7" y="13"/>
                  </a:cubicBezTo>
                  <a:cubicBezTo>
                    <a:pt x="7" y="43"/>
                    <a:pt x="7" y="43"/>
                    <a:pt x="7" y="43"/>
                  </a:cubicBezTo>
                  <a:cubicBezTo>
                    <a:pt x="1" y="43"/>
                    <a:pt x="1" y="43"/>
                    <a:pt x="1" y="43"/>
                  </a:cubicBezTo>
                  <a:lnTo>
                    <a:pt x="1"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5" name="Freeform 14"/>
            <p:cNvSpPr>
              <a:spLocks/>
            </p:cNvSpPr>
            <p:nvPr userDrawn="1"/>
          </p:nvSpPr>
          <p:spPr bwMode="auto">
            <a:xfrm>
              <a:off x="773113" y="5384801"/>
              <a:ext cx="96838" cy="115888"/>
            </a:xfrm>
            <a:custGeom>
              <a:avLst/>
              <a:gdLst>
                <a:gd name="T0" fmla="*/ 0 w 26"/>
                <a:gd name="T1" fmla="*/ 9 h 31"/>
                <a:gd name="T2" fmla="*/ 0 w 26"/>
                <a:gd name="T3" fmla="*/ 1 h 31"/>
                <a:gd name="T4" fmla="*/ 5 w 26"/>
                <a:gd name="T5" fmla="*/ 1 h 31"/>
                <a:gd name="T6" fmla="*/ 5 w 26"/>
                <a:gd name="T7" fmla="*/ 6 h 31"/>
                <a:gd name="T8" fmla="*/ 5 w 26"/>
                <a:gd name="T9" fmla="*/ 6 h 31"/>
                <a:gd name="T10" fmla="*/ 15 w 26"/>
                <a:gd name="T11" fmla="*/ 0 h 31"/>
                <a:gd name="T12" fmla="*/ 26 w 26"/>
                <a:gd name="T13" fmla="*/ 13 h 31"/>
                <a:gd name="T14" fmla="*/ 26 w 26"/>
                <a:gd name="T15" fmla="*/ 31 h 31"/>
                <a:gd name="T16" fmla="*/ 21 w 26"/>
                <a:gd name="T17" fmla="*/ 31 h 31"/>
                <a:gd name="T18" fmla="*/ 21 w 26"/>
                <a:gd name="T19" fmla="*/ 14 h 31"/>
                <a:gd name="T20" fmla="*/ 14 w 26"/>
                <a:gd name="T21" fmla="*/ 5 h 31"/>
                <a:gd name="T22" fmla="*/ 6 w 26"/>
                <a:gd name="T23" fmla="*/ 10 h 31"/>
                <a:gd name="T24" fmla="*/ 6 w 26"/>
                <a:gd name="T25" fmla="*/ 13 h 31"/>
                <a:gd name="T26" fmla="*/ 6 w 26"/>
                <a:gd name="T27" fmla="*/ 31 h 31"/>
                <a:gd name="T28" fmla="*/ 0 w 26"/>
                <a:gd name="T29" fmla="*/ 31 h 31"/>
                <a:gd name="T30" fmla="*/ 0 w 26"/>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1">
                  <a:moveTo>
                    <a:pt x="0" y="9"/>
                  </a:moveTo>
                  <a:cubicBezTo>
                    <a:pt x="0" y="6"/>
                    <a:pt x="0" y="3"/>
                    <a:pt x="0" y="1"/>
                  </a:cubicBezTo>
                  <a:cubicBezTo>
                    <a:pt x="5" y="1"/>
                    <a:pt x="5" y="1"/>
                    <a:pt x="5" y="1"/>
                  </a:cubicBezTo>
                  <a:cubicBezTo>
                    <a:pt x="5" y="6"/>
                    <a:pt x="5" y="6"/>
                    <a:pt x="5" y="6"/>
                  </a:cubicBezTo>
                  <a:cubicBezTo>
                    <a:pt x="5" y="6"/>
                    <a:pt x="5" y="6"/>
                    <a:pt x="5" y="6"/>
                  </a:cubicBezTo>
                  <a:cubicBezTo>
                    <a:pt x="7" y="3"/>
                    <a:pt x="10" y="0"/>
                    <a:pt x="15" y="0"/>
                  </a:cubicBezTo>
                  <a:cubicBezTo>
                    <a:pt x="20" y="0"/>
                    <a:pt x="26" y="2"/>
                    <a:pt x="26" y="13"/>
                  </a:cubicBezTo>
                  <a:cubicBezTo>
                    <a:pt x="26" y="31"/>
                    <a:pt x="26" y="31"/>
                    <a:pt x="26" y="31"/>
                  </a:cubicBezTo>
                  <a:cubicBezTo>
                    <a:pt x="21" y="31"/>
                    <a:pt x="21" y="31"/>
                    <a:pt x="21" y="31"/>
                  </a:cubicBezTo>
                  <a:cubicBezTo>
                    <a:pt x="21" y="14"/>
                    <a:pt x="21" y="14"/>
                    <a:pt x="21" y="14"/>
                  </a:cubicBezTo>
                  <a:cubicBezTo>
                    <a:pt x="21" y="9"/>
                    <a:pt x="19" y="5"/>
                    <a:pt x="14" y="5"/>
                  </a:cubicBezTo>
                  <a:cubicBezTo>
                    <a:pt x="10" y="5"/>
                    <a:pt x="7" y="7"/>
                    <a:pt x="6" y="10"/>
                  </a:cubicBezTo>
                  <a:cubicBezTo>
                    <a:pt x="6" y="11"/>
                    <a:pt x="6" y="12"/>
                    <a:pt x="6" y="13"/>
                  </a:cubicBezTo>
                  <a:cubicBezTo>
                    <a:pt x="6" y="31"/>
                    <a:pt x="6" y="31"/>
                    <a:pt x="6" y="31"/>
                  </a:cubicBezTo>
                  <a:cubicBezTo>
                    <a:pt x="0" y="31"/>
                    <a:pt x="0" y="31"/>
                    <a:pt x="0" y="31"/>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6" name="Freeform 15"/>
            <p:cNvSpPr>
              <a:spLocks noEditPoints="1"/>
            </p:cNvSpPr>
            <p:nvPr userDrawn="1"/>
          </p:nvSpPr>
          <p:spPr bwMode="auto">
            <a:xfrm>
              <a:off x="895350" y="5384801"/>
              <a:ext cx="101600" cy="119063"/>
            </a:xfrm>
            <a:custGeom>
              <a:avLst/>
              <a:gdLst>
                <a:gd name="T0" fmla="*/ 6 w 27"/>
                <a:gd name="T1" fmla="*/ 17 h 32"/>
                <a:gd name="T2" fmla="*/ 16 w 27"/>
                <a:gd name="T3" fmla="*/ 28 h 32"/>
                <a:gd name="T4" fmla="*/ 25 w 27"/>
                <a:gd name="T5" fmla="*/ 26 h 32"/>
                <a:gd name="T6" fmla="*/ 26 w 27"/>
                <a:gd name="T7" fmla="*/ 30 h 32"/>
                <a:gd name="T8" fmla="*/ 15 w 27"/>
                <a:gd name="T9" fmla="*/ 32 h 32"/>
                <a:gd name="T10" fmla="*/ 0 w 27"/>
                <a:gd name="T11" fmla="*/ 17 h 32"/>
                <a:gd name="T12" fmla="*/ 15 w 27"/>
                <a:gd name="T13" fmla="*/ 0 h 32"/>
                <a:gd name="T14" fmla="*/ 27 w 27"/>
                <a:gd name="T15" fmla="*/ 14 h 32"/>
                <a:gd name="T16" fmla="*/ 27 w 27"/>
                <a:gd name="T17" fmla="*/ 17 h 32"/>
                <a:gd name="T18" fmla="*/ 6 w 27"/>
                <a:gd name="T19" fmla="*/ 17 h 32"/>
                <a:gd name="T20" fmla="*/ 22 w 27"/>
                <a:gd name="T21" fmla="*/ 13 h 32"/>
                <a:gd name="T22" fmla="*/ 14 w 27"/>
                <a:gd name="T23" fmla="*/ 4 h 32"/>
                <a:gd name="T24" fmla="*/ 6 w 27"/>
                <a:gd name="T25" fmla="*/ 13 h 32"/>
                <a:gd name="T26" fmla="*/ 22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6" y="17"/>
                  </a:moveTo>
                  <a:cubicBezTo>
                    <a:pt x="6" y="25"/>
                    <a:pt x="11"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7" y="9"/>
                    <a:pt x="27" y="14"/>
                  </a:cubicBezTo>
                  <a:cubicBezTo>
                    <a:pt x="27"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7" name="Freeform 16"/>
            <p:cNvSpPr>
              <a:spLocks/>
            </p:cNvSpPr>
            <p:nvPr userDrawn="1"/>
          </p:nvSpPr>
          <p:spPr bwMode="auto">
            <a:xfrm>
              <a:off x="1012825"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8" y="35"/>
                  </a:cubicBezTo>
                  <a:cubicBezTo>
                    <a:pt x="18" y="39"/>
                    <a:pt x="18" y="39"/>
                    <a:pt x="18" y="39"/>
                  </a:cubicBezTo>
                  <a:cubicBezTo>
                    <a:pt x="17" y="40"/>
                    <a:pt x="15" y="40"/>
                    <a:pt x="13" y="40"/>
                  </a:cubicBezTo>
                  <a:cubicBezTo>
                    <a:pt x="10"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8" name="Freeform 17"/>
            <p:cNvSpPr>
              <a:spLocks/>
            </p:cNvSpPr>
            <p:nvPr userDrawn="1"/>
          </p:nvSpPr>
          <p:spPr bwMode="auto">
            <a:xfrm>
              <a:off x="1090613" y="5354638"/>
              <a:ext cx="68263"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5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5" y="36"/>
                  </a:cubicBezTo>
                  <a:cubicBezTo>
                    <a:pt x="16" y="36"/>
                    <a:pt x="17" y="35"/>
                    <a:pt x="18" y="35"/>
                  </a:cubicBezTo>
                  <a:cubicBezTo>
                    <a:pt x="18" y="39"/>
                    <a:pt x="18" y="39"/>
                    <a:pt x="18" y="39"/>
                  </a:cubicBezTo>
                  <a:cubicBezTo>
                    <a:pt x="17" y="40"/>
                    <a:pt x="15" y="40"/>
                    <a:pt x="13" y="40"/>
                  </a:cubicBezTo>
                  <a:cubicBezTo>
                    <a:pt x="11"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19" name="Freeform 18"/>
            <p:cNvSpPr>
              <a:spLocks noEditPoints="1"/>
            </p:cNvSpPr>
            <p:nvPr userDrawn="1"/>
          </p:nvSpPr>
          <p:spPr bwMode="auto">
            <a:xfrm>
              <a:off x="1173163" y="5384801"/>
              <a:ext cx="101600" cy="119063"/>
            </a:xfrm>
            <a:custGeom>
              <a:avLst/>
              <a:gdLst>
                <a:gd name="T0" fmla="*/ 6 w 27"/>
                <a:gd name="T1" fmla="*/ 17 h 32"/>
                <a:gd name="T2" fmla="*/ 16 w 27"/>
                <a:gd name="T3" fmla="*/ 28 h 32"/>
                <a:gd name="T4" fmla="*/ 25 w 27"/>
                <a:gd name="T5" fmla="*/ 26 h 32"/>
                <a:gd name="T6" fmla="*/ 26 w 27"/>
                <a:gd name="T7" fmla="*/ 30 h 32"/>
                <a:gd name="T8" fmla="*/ 15 w 27"/>
                <a:gd name="T9" fmla="*/ 32 h 32"/>
                <a:gd name="T10" fmla="*/ 0 w 27"/>
                <a:gd name="T11" fmla="*/ 17 h 32"/>
                <a:gd name="T12" fmla="*/ 15 w 27"/>
                <a:gd name="T13" fmla="*/ 0 h 32"/>
                <a:gd name="T14" fmla="*/ 27 w 27"/>
                <a:gd name="T15" fmla="*/ 14 h 32"/>
                <a:gd name="T16" fmla="*/ 27 w 27"/>
                <a:gd name="T17" fmla="*/ 17 h 32"/>
                <a:gd name="T18" fmla="*/ 6 w 27"/>
                <a:gd name="T19" fmla="*/ 17 h 32"/>
                <a:gd name="T20" fmla="*/ 22 w 27"/>
                <a:gd name="T21" fmla="*/ 13 h 32"/>
                <a:gd name="T22" fmla="*/ 14 w 27"/>
                <a:gd name="T23" fmla="*/ 4 h 32"/>
                <a:gd name="T24" fmla="*/ 6 w 27"/>
                <a:gd name="T25" fmla="*/ 13 h 32"/>
                <a:gd name="T26" fmla="*/ 22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6" y="17"/>
                  </a:moveTo>
                  <a:cubicBezTo>
                    <a:pt x="6" y="25"/>
                    <a:pt x="10"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7" y="9"/>
                    <a:pt x="27" y="14"/>
                  </a:cubicBezTo>
                  <a:cubicBezTo>
                    <a:pt x="27"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0" name="Freeform 19"/>
            <p:cNvSpPr>
              <a:spLocks noEditPoints="1"/>
            </p:cNvSpPr>
            <p:nvPr userDrawn="1"/>
          </p:nvSpPr>
          <p:spPr bwMode="auto">
            <a:xfrm>
              <a:off x="1649413" y="5340351"/>
              <a:ext cx="146050" cy="163513"/>
            </a:xfrm>
            <a:custGeom>
              <a:avLst/>
              <a:gdLst>
                <a:gd name="T0" fmla="*/ 39 w 39"/>
                <a:gd name="T1" fmla="*/ 21 h 44"/>
                <a:gd name="T2" fmla="*/ 19 w 39"/>
                <a:gd name="T3" fmla="*/ 44 h 44"/>
                <a:gd name="T4" fmla="*/ 0 w 39"/>
                <a:gd name="T5" fmla="*/ 22 h 44"/>
                <a:gd name="T6" fmla="*/ 20 w 39"/>
                <a:gd name="T7" fmla="*/ 0 h 44"/>
                <a:gd name="T8" fmla="*/ 39 w 39"/>
                <a:gd name="T9" fmla="*/ 21 h 44"/>
                <a:gd name="T10" fmla="*/ 6 w 39"/>
                <a:gd name="T11" fmla="*/ 22 h 44"/>
                <a:gd name="T12" fmla="*/ 20 w 39"/>
                <a:gd name="T13" fmla="*/ 40 h 44"/>
                <a:gd name="T14" fmla="*/ 33 w 39"/>
                <a:gd name="T15" fmla="*/ 22 h 44"/>
                <a:gd name="T16" fmla="*/ 20 w 39"/>
                <a:gd name="T17" fmla="*/ 4 h 44"/>
                <a:gd name="T18" fmla="*/ 6 w 39"/>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4">
                  <a:moveTo>
                    <a:pt x="39" y="21"/>
                  </a:moveTo>
                  <a:cubicBezTo>
                    <a:pt x="39" y="36"/>
                    <a:pt x="30" y="44"/>
                    <a:pt x="19" y="44"/>
                  </a:cubicBezTo>
                  <a:cubicBezTo>
                    <a:pt x="8" y="44"/>
                    <a:pt x="0" y="35"/>
                    <a:pt x="0" y="22"/>
                  </a:cubicBezTo>
                  <a:cubicBezTo>
                    <a:pt x="0" y="9"/>
                    <a:pt x="8" y="0"/>
                    <a:pt x="20" y="0"/>
                  </a:cubicBezTo>
                  <a:cubicBezTo>
                    <a:pt x="32" y="0"/>
                    <a:pt x="39" y="9"/>
                    <a:pt x="39" y="21"/>
                  </a:cubicBezTo>
                  <a:moveTo>
                    <a:pt x="6" y="22"/>
                  </a:moveTo>
                  <a:cubicBezTo>
                    <a:pt x="6" y="31"/>
                    <a:pt x="11" y="40"/>
                    <a:pt x="20" y="40"/>
                  </a:cubicBezTo>
                  <a:cubicBezTo>
                    <a:pt x="28" y="40"/>
                    <a:pt x="33" y="32"/>
                    <a:pt x="33" y="22"/>
                  </a:cubicBezTo>
                  <a:cubicBezTo>
                    <a:pt x="33" y="13"/>
                    <a:pt x="29" y="4"/>
                    <a:pt x="20" y="4"/>
                  </a:cubicBezTo>
                  <a:cubicBezTo>
                    <a:pt x="10" y="4"/>
                    <a:pt x="6" y="13"/>
                    <a:pt x="6"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1" name="Freeform 20"/>
            <p:cNvSpPr>
              <a:spLocks noEditPoints="1"/>
            </p:cNvSpPr>
            <p:nvPr userDrawn="1"/>
          </p:nvSpPr>
          <p:spPr bwMode="auto">
            <a:xfrm>
              <a:off x="1814513" y="5384801"/>
              <a:ext cx="109538" cy="168275"/>
            </a:xfrm>
            <a:custGeom>
              <a:avLst/>
              <a:gdLst>
                <a:gd name="T0" fmla="*/ 29 w 29"/>
                <a:gd name="T1" fmla="*/ 1 h 45"/>
                <a:gd name="T2" fmla="*/ 29 w 29"/>
                <a:gd name="T3" fmla="*/ 9 h 45"/>
                <a:gd name="T4" fmla="*/ 29 w 29"/>
                <a:gd name="T5" fmla="*/ 27 h 45"/>
                <a:gd name="T6" fmla="*/ 25 w 29"/>
                <a:gd name="T7" fmla="*/ 41 h 45"/>
                <a:gd name="T8" fmla="*/ 13 w 29"/>
                <a:gd name="T9" fmla="*/ 45 h 45"/>
                <a:gd name="T10" fmla="*/ 3 w 29"/>
                <a:gd name="T11" fmla="*/ 42 h 45"/>
                <a:gd name="T12" fmla="*/ 5 w 29"/>
                <a:gd name="T13" fmla="*/ 38 h 45"/>
                <a:gd name="T14" fmla="*/ 14 w 29"/>
                <a:gd name="T15" fmla="*/ 40 h 45"/>
                <a:gd name="T16" fmla="*/ 24 w 29"/>
                <a:gd name="T17" fmla="*/ 30 h 45"/>
                <a:gd name="T18" fmla="*/ 24 w 29"/>
                <a:gd name="T19" fmla="*/ 26 h 45"/>
                <a:gd name="T20" fmla="*/ 23 w 29"/>
                <a:gd name="T21" fmla="*/ 26 h 45"/>
                <a:gd name="T22" fmla="*/ 14 w 29"/>
                <a:gd name="T23" fmla="*/ 31 h 45"/>
                <a:gd name="T24" fmla="*/ 0 w 29"/>
                <a:gd name="T25" fmla="*/ 16 h 45"/>
                <a:gd name="T26" fmla="*/ 14 w 29"/>
                <a:gd name="T27" fmla="*/ 0 h 45"/>
                <a:gd name="T28" fmla="*/ 24 w 29"/>
                <a:gd name="T29" fmla="*/ 5 h 45"/>
                <a:gd name="T30" fmla="*/ 24 w 29"/>
                <a:gd name="T31" fmla="*/ 5 h 45"/>
                <a:gd name="T32" fmla="*/ 24 w 29"/>
                <a:gd name="T33" fmla="*/ 1 h 45"/>
                <a:gd name="T34" fmla="*/ 29 w 29"/>
                <a:gd name="T35" fmla="*/ 1 h 45"/>
                <a:gd name="T36" fmla="*/ 24 w 29"/>
                <a:gd name="T37" fmla="*/ 13 h 45"/>
                <a:gd name="T38" fmla="*/ 23 w 29"/>
                <a:gd name="T39" fmla="*/ 10 h 45"/>
                <a:gd name="T40" fmla="*/ 15 w 29"/>
                <a:gd name="T41" fmla="*/ 4 h 45"/>
                <a:gd name="T42" fmla="*/ 6 w 29"/>
                <a:gd name="T43" fmla="*/ 16 h 45"/>
                <a:gd name="T44" fmla="*/ 15 w 29"/>
                <a:gd name="T45" fmla="*/ 27 h 45"/>
                <a:gd name="T46" fmla="*/ 23 w 29"/>
                <a:gd name="T47" fmla="*/ 21 h 45"/>
                <a:gd name="T48" fmla="*/ 24 w 29"/>
                <a:gd name="T49" fmla="*/ 18 h 45"/>
                <a:gd name="T50" fmla="*/ 24 w 29"/>
                <a:gd name="T5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45">
                  <a:moveTo>
                    <a:pt x="29" y="1"/>
                  </a:moveTo>
                  <a:cubicBezTo>
                    <a:pt x="29" y="3"/>
                    <a:pt x="29" y="5"/>
                    <a:pt x="29" y="9"/>
                  </a:cubicBezTo>
                  <a:cubicBezTo>
                    <a:pt x="29" y="27"/>
                    <a:pt x="29" y="27"/>
                    <a:pt x="29" y="27"/>
                  </a:cubicBezTo>
                  <a:cubicBezTo>
                    <a:pt x="29" y="34"/>
                    <a:pt x="28" y="38"/>
                    <a:pt x="25" y="41"/>
                  </a:cubicBezTo>
                  <a:cubicBezTo>
                    <a:pt x="22" y="44"/>
                    <a:pt x="17" y="45"/>
                    <a:pt x="13" y="45"/>
                  </a:cubicBezTo>
                  <a:cubicBezTo>
                    <a:pt x="10" y="45"/>
                    <a:pt x="6" y="44"/>
                    <a:pt x="3" y="42"/>
                  </a:cubicBezTo>
                  <a:cubicBezTo>
                    <a:pt x="5" y="38"/>
                    <a:pt x="5" y="38"/>
                    <a:pt x="5" y="38"/>
                  </a:cubicBezTo>
                  <a:cubicBezTo>
                    <a:pt x="7" y="39"/>
                    <a:pt x="10" y="40"/>
                    <a:pt x="14" y="40"/>
                  </a:cubicBezTo>
                  <a:cubicBezTo>
                    <a:pt x="19" y="40"/>
                    <a:pt x="24" y="37"/>
                    <a:pt x="24" y="30"/>
                  </a:cubicBezTo>
                  <a:cubicBezTo>
                    <a:pt x="24" y="26"/>
                    <a:pt x="24" y="26"/>
                    <a:pt x="24" y="26"/>
                  </a:cubicBezTo>
                  <a:cubicBezTo>
                    <a:pt x="23" y="26"/>
                    <a:pt x="23" y="26"/>
                    <a:pt x="23" y="26"/>
                  </a:cubicBezTo>
                  <a:cubicBezTo>
                    <a:pt x="22" y="29"/>
                    <a:pt x="18" y="31"/>
                    <a:pt x="14" y="31"/>
                  </a:cubicBezTo>
                  <a:cubicBezTo>
                    <a:pt x="6" y="31"/>
                    <a:pt x="0" y="25"/>
                    <a:pt x="0" y="16"/>
                  </a:cubicBezTo>
                  <a:cubicBezTo>
                    <a:pt x="0" y="6"/>
                    <a:pt x="7" y="0"/>
                    <a:pt x="14" y="0"/>
                  </a:cubicBezTo>
                  <a:cubicBezTo>
                    <a:pt x="20" y="0"/>
                    <a:pt x="23" y="3"/>
                    <a:pt x="24" y="5"/>
                  </a:cubicBezTo>
                  <a:cubicBezTo>
                    <a:pt x="24" y="5"/>
                    <a:pt x="24" y="5"/>
                    <a:pt x="24" y="5"/>
                  </a:cubicBezTo>
                  <a:cubicBezTo>
                    <a:pt x="24" y="1"/>
                    <a:pt x="24" y="1"/>
                    <a:pt x="24" y="1"/>
                  </a:cubicBezTo>
                  <a:lnTo>
                    <a:pt x="29" y="1"/>
                  </a:lnTo>
                  <a:close/>
                  <a:moveTo>
                    <a:pt x="24" y="13"/>
                  </a:moveTo>
                  <a:cubicBezTo>
                    <a:pt x="24" y="12"/>
                    <a:pt x="23" y="11"/>
                    <a:pt x="23" y="10"/>
                  </a:cubicBezTo>
                  <a:cubicBezTo>
                    <a:pt x="22" y="7"/>
                    <a:pt x="19" y="4"/>
                    <a:pt x="15" y="4"/>
                  </a:cubicBezTo>
                  <a:cubicBezTo>
                    <a:pt x="10" y="4"/>
                    <a:pt x="6" y="9"/>
                    <a:pt x="6" y="16"/>
                  </a:cubicBezTo>
                  <a:cubicBezTo>
                    <a:pt x="6" y="22"/>
                    <a:pt x="9" y="27"/>
                    <a:pt x="15" y="27"/>
                  </a:cubicBezTo>
                  <a:cubicBezTo>
                    <a:pt x="19" y="27"/>
                    <a:pt x="22" y="25"/>
                    <a:pt x="23" y="21"/>
                  </a:cubicBezTo>
                  <a:cubicBezTo>
                    <a:pt x="23" y="20"/>
                    <a:pt x="24" y="19"/>
                    <a:pt x="24" y="18"/>
                  </a:cubicBez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2" name="Rectangle 21"/>
            <p:cNvSpPr>
              <a:spLocks noChangeArrowheads="1"/>
            </p:cNvSpPr>
            <p:nvPr userDrawn="1"/>
          </p:nvSpPr>
          <p:spPr bwMode="auto">
            <a:xfrm>
              <a:off x="1957388" y="5332413"/>
              <a:ext cx="22225" cy="168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3" name="Freeform 22"/>
            <p:cNvSpPr>
              <a:spLocks noEditPoints="1"/>
            </p:cNvSpPr>
            <p:nvPr userDrawn="1"/>
          </p:nvSpPr>
          <p:spPr bwMode="auto">
            <a:xfrm>
              <a:off x="2006600" y="5384801"/>
              <a:ext cx="104775" cy="119063"/>
            </a:xfrm>
            <a:custGeom>
              <a:avLst/>
              <a:gdLst>
                <a:gd name="T0" fmla="*/ 6 w 28"/>
                <a:gd name="T1" fmla="*/ 17 h 32"/>
                <a:gd name="T2" fmla="*/ 16 w 28"/>
                <a:gd name="T3" fmla="*/ 28 h 32"/>
                <a:gd name="T4" fmla="*/ 25 w 28"/>
                <a:gd name="T5" fmla="*/ 26 h 32"/>
                <a:gd name="T6" fmla="*/ 26 w 28"/>
                <a:gd name="T7" fmla="*/ 30 h 32"/>
                <a:gd name="T8" fmla="*/ 15 w 28"/>
                <a:gd name="T9" fmla="*/ 32 h 32"/>
                <a:gd name="T10" fmla="*/ 0 w 28"/>
                <a:gd name="T11" fmla="*/ 17 h 32"/>
                <a:gd name="T12" fmla="*/ 15 w 28"/>
                <a:gd name="T13" fmla="*/ 0 h 32"/>
                <a:gd name="T14" fmla="*/ 28 w 28"/>
                <a:gd name="T15" fmla="*/ 14 h 32"/>
                <a:gd name="T16" fmla="*/ 27 w 28"/>
                <a:gd name="T17" fmla="*/ 17 h 32"/>
                <a:gd name="T18" fmla="*/ 6 w 28"/>
                <a:gd name="T19" fmla="*/ 17 h 32"/>
                <a:gd name="T20" fmla="*/ 22 w 28"/>
                <a:gd name="T21" fmla="*/ 13 h 32"/>
                <a:gd name="T22" fmla="*/ 14 w 28"/>
                <a:gd name="T23" fmla="*/ 4 h 32"/>
                <a:gd name="T24" fmla="*/ 6 w 28"/>
                <a:gd name="T25" fmla="*/ 13 h 32"/>
                <a:gd name="T26" fmla="*/ 22 w 28"/>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2">
                  <a:moveTo>
                    <a:pt x="6" y="17"/>
                  </a:moveTo>
                  <a:cubicBezTo>
                    <a:pt x="6" y="25"/>
                    <a:pt x="11" y="28"/>
                    <a:pt x="16" y="28"/>
                  </a:cubicBezTo>
                  <a:cubicBezTo>
                    <a:pt x="20" y="28"/>
                    <a:pt x="23" y="27"/>
                    <a:pt x="25" y="26"/>
                  </a:cubicBezTo>
                  <a:cubicBezTo>
                    <a:pt x="26" y="30"/>
                    <a:pt x="26" y="30"/>
                    <a:pt x="26" y="30"/>
                  </a:cubicBezTo>
                  <a:cubicBezTo>
                    <a:pt x="24" y="31"/>
                    <a:pt x="20" y="32"/>
                    <a:pt x="15" y="32"/>
                  </a:cubicBezTo>
                  <a:cubicBezTo>
                    <a:pt x="6" y="32"/>
                    <a:pt x="0" y="26"/>
                    <a:pt x="0" y="17"/>
                  </a:cubicBezTo>
                  <a:cubicBezTo>
                    <a:pt x="0" y="7"/>
                    <a:pt x="6" y="0"/>
                    <a:pt x="15" y="0"/>
                  </a:cubicBezTo>
                  <a:cubicBezTo>
                    <a:pt x="25" y="0"/>
                    <a:pt x="28" y="9"/>
                    <a:pt x="28" y="14"/>
                  </a:cubicBezTo>
                  <a:cubicBezTo>
                    <a:pt x="28" y="16"/>
                    <a:pt x="27" y="16"/>
                    <a:pt x="27" y="17"/>
                  </a:cubicBezTo>
                  <a:lnTo>
                    <a:pt x="6" y="17"/>
                  </a:lnTo>
                  <a:close/>
                  <a:moveTo>
                    <a:pt x="22" y="13"/>
                  </a:moveTo>
                  <a:cubicBezTo>
                    <a:pt x="22" y="9"/>
                    <a:pt x="21" y="4"/>
                    <a:pt x="14" y="4"/>
                  </a:cubicBezTo>
                  <a:cubicBezTo>
                    <a:pt x="9" y="4"/>
                    <a:pt x="6" y="9"/>
                    <a:pt x="6" y="13"/>
                  </a:cubicBez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4" name="Freeform 23"/>
            <p:cNvSpPr>
              <a:spLocks/>
            </p:cNvSpPr>
            <p:nvPr userDrawn="1"/>
          </p:nvSpPr>
          <p:spPr bwMode="auto">
            <a:xfrm>
              <a:off x="2122488" y="5354638"/>
              <a:ext cx="66675" cy="149225"/>
            </a:xfrm>
            <a:custGeom>
              <a:avLst/>
              <a:gdLst>
                <a:gd name="T0" fmla="*/ 10 w 18"/>
                <a:gd name="T1" fmla="*/ 0 h 40"/>
                <a:gd name="T2" fmla="*/ 10 w 18"/>
                <a:gd name="T3" fmla="*/ 9 h 40"/>
                <a:gd name="T4" fmla="*/ 18 w 18"/>
                <a:gd name="T5" fmla="*/ 9 h 40"/>
                <a:gd name="T6" fmla="*/ 18 w 18"/>
                <a:gd name="T7" fmla="*/ 13 h 40"/>
                <a:gd name="T8" fmla="*/ 10 w 18"/>
                <a:gd name="T9" fmla="*/ 13 h 40"/>
                <a:gd name="T10" fmla="*/ 10 w 18"/>
                <a:gd name="T11" fmla="*/ 30 h 40"/>
                <a:gd name="T12" fmla="*/ 14 w 18"/>
                <a:gd name="T13" fmla="*/ 36 h 40"/>
                <a:gd name="T14" fmla="*/ 18 w 18"/>
                <a:gd name="T15" fmla="*/ 35 h 40"/>
                <a:gd name="T16" fmla="*/ 18 w 18"/>
                <a:gd name="T17" fmla="*/ 39 h 40"/>
                <a:gd name="T18" fmla="*/ 13 w 18"/>
                <a:gd name="T19" fmla="*/ 40 h 40"/>
                <a:gd name="T20" fmla="*/ 7 w 18"/>
                <a:gd name="T21" fmla="*/ 38 h 40"/>
                <a:gd name="T22" fmla="*/ 5 w 18"/>
                <a:gd name="T23" fmla="*/ 30 h 40"/>
                <a:gd name="T24" fmla="*/ 5 w 18"/>
                <a:gd name="T25" fmla="*/ 13 h 40"/>
                <a:gd name="T26" fmla="*/ 0 w 18"/>
                <a:gd name="T27" fmla="*/ 13 h 40"/>
                <a:gd name="T28" fmla="*/ 0 w 18"/>
                <a:gd name="T29" fmla="*/ 9 h 40"/>
                <a:gd name="T30" fmla="*/ 5 w 18"/>
                <a:gd name="T31" fmla="*/ 9 h 40"/>
                <a:gd name="T32" fmla="*/ 5 w 18"/>
                <a:gd name="T33" fmla="*/ 1 h 40"/>
                <a:gd name="T34" fmla="*/ 10 w 18"/>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40">
                  <a:moveTo>
                    <a:pt x="10" y="0"/>
                  </a:moveTo>
                  <a:cubicBezTo>
                    <a:pt x="10" y="9"/>
                    <a:pt x="10" y="9"/>
                    <a:pt x="10" y="9"/>
                  </a:cubicBezTo>
                  <a:cubicBezTo>
                    <a:pt x="18" y="9"/>
                    <a:pt x="18" y="9"/>
                    <a:pt x="18" y="9"/>
                  </a:cubicBezTo>
                  <a:cubicBezTo>
                    <a:pt x="18" y="13"/>
                    <a:pt x="18" y="13"/>
                    <a:pt x="18" y="13"/>
                  </a:cubicBezTo>
                  <a:cubicBezTo>
                    <a:pt x="10" y="13"/>
                    <a:pt x="10" y="13"/>
                    <a:pt x="10" y="13"/>
                  </a:cubicBezTo>
                  <a:cubicBezTo>
                    <a:pt x="10" y="30"/>
                    <a:pt x="10" y="30"/>
                    <a:pt x="10" y="30"/>
                  </a:cubicBezTo>
                  <a:cubicBezTo>
                    <a:pt x="10" y="33"/>
                    <a:pt x="11" y="36"/>
                    <a:pt x="14" y="36"/>
                  </a:cubicBezTo>
                  <a:cubicBezTo>
                    <a:pt x="16" y="36"/>
                    <a:pt x="17" y="35"/>
                    <a:pt x="18" y="35"/>
                  </a:cubicBezTo>
                  <a:cubicBezTo>
                    <a:pt x="18" y="39"/>
                    <a:pt x="18" y="39"/>
                    <a:pt x="18" y="39"/>
                  </a:cubicBezTo>
                  <a:cubicBezTo>
                    <a:pt x="17" y="40"/>
                    <a:pt x="15" y="40"/>
                    <a:pt x="13" y="40"/>
                  </a:cubicBezTo>
                  <a:cubicBezTo>
                    <a:pt x="10" y="40"/>
                    <a:pt x="8" y="39"/>
                    <a:pt x="7" y="38"/>
                  </a:cubicBezTo>
                  <a:cubicBezTo>
                    <a:pt x="5" y="36"/>
                    <a:pt x="5" y="33"/>
                    <a:pt x="5" y="30"/>
                  </a:cubicBezTo>
                  <a:cubicBezTo>
                    <a:pt x="5" y="13"/>
                    <a:pt x="5" y="13"/>
                    <a:pt x="5" y="13"/>
                  </a:cubicBezTo>
                  <a:cubicBezTo>
                    <a:pt x="0" y="13"/>
                    <a:pt x="0" y="13"/>
                    <a:pt x="0" y="13"/>
                  </a:cubicBezTo>
                  <a:cubicBezTo>
                    <a:pt x="0" y="9"/>
                    <a:pt x="0" y="9"/>
                    <a:pt x="0" y="9"/>
                  </a:cubicBezTo>
                  <a:cubicBezTo>
                    <a:pt x="5" y="9"/>
                    <a:pt x="5" y="9"/>
                    <a:pt x="5" y="9"/>
                  </a:cubicBezTo>
                  <a:cubicBezTo>
                    <a:pt x="5" y="1"/>
                    <a:pt x="5" y="1"/>
                    <a:pt x="5" y="1"/>
                  </a:cubicBez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5" name="Freeform 24"/>
            <p:cNvSpPr>
              <a:spLocks/>
            </p:cNvSpPr>
            <p:nvPr userDrawn="1"/>
          </p:nvSpPr>
          <p:spPr bwMode="auto">
            <a:xfrm>
              <a:off x="2216150" y="5332413"/>
              <a:ext cx="96838" cy="168275"/>
            </a:xfrm>
            <a:custGeom>
              <a:avLst/>
              <a:gdLst>
                <a:gd name="T0" fmla="*/ 0 w 26"/>
                <a:gd name="T1" fmla="*/ 0 h 45"/>
                <a:gd name="T2" fmla="*/ 5 w 26"/>
                <a:gd name="T3" fmla="*/ 0 h 45"/>
                <a:gd name="T4" fmla="*/ 5 w 26"/>
                <a:gd name="T5" fmla="*/ 19 h 45"/>
                <a:gd name="T6" fmla="*/ 5 w 26"/>
                <a:gd name="T7" fmla="*/ 19 h 45"/>
                <a:gd name="T8" fmla="*/ 9 w 26"/>
                <a:gd name="T9" fmla="*/ 15 h 45"/>
                <a:gd name="T10" fmla="*/ 15 w 26"/>
                <a:gd name="T11" fmla="*/ 14 h 45"/>
                <a:gd name="T12" fmla="*/ 26 w 26"/>
                <a:gd name="T13" fmla="*/ 27 h 45"/>
                <a:gd name="T14" fmla="*/ 26 w 26"/>
                <a:gd name="T15" fmla="*/ 45 h 45"/>
                <a:gd name="T16" fmla="*/ 20 w 26"/>
                <a:gd name="T17" fmla="*/ 45 h 45"/>
                <a:gd name="T18" fmla="*/ 20 w 26"/>
                <a:gd name="T19" fmla="*/ 28 h 45"/>
                <a:gd name="T20" fmla="*/ 13 w 26"/>
                <a:gd name="T21" fmla="*/ 19 h 45"/>
                <a:gd name="T22" fmla="*/ 6 w 26"/>
                <a:gd name="T23" fmla="*/ 24 h 45"/>
                <a:gd name="T24" fmla="*/ 5 w 26"/>
                <a:gd name="T25" fmla="*/ 27 h 45"/>
                <a:gd name="T26" fmla="*/ 5 w 26"/>
                <a:gd name="T27" fmla="*/ 45 h 45"/>
                <a:gd name="T28" fmla="*/ 0 w 26"/>
                <a:gd name="T29" fmla="*/ 45 h 45"/>
                <a:gd name="T30" fmla="*/ 0 w 26"/>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5">
                  <a:moveTo>
                    <a:pt x="0" y="0"/>
                  </a:moveTo>
                  <a:cubicBezTo>
                    <a:pt x="5" y="0"/>
                    <a:pt x="5" y="0"/>
                    <a:pt x="5" y="0"/>
                  </a:cubicBezTo>
                  <a:cubicBezTo>
                    <a:pt x="5" y="19"/>
                    <a:pt x="5" y="19"/>
                    <a:pt x="5" y="19"/>
                  </a:cubicBezTo>
                  <a:cubicBezTo>
                    <a:pt x="5" y="19"/>
                    <a:pt x="5" y="19"/>
                    <a:pt x="5" y="19"/>
                  </a:cubicBezTo>
                  <a:cubicBezTo>
                    <a:pt x="6" y="18"/>
                    <a:pt x="8" y="16"/>
                    <a:pt x="9" y="15"/>
                  </a:cubicBezTo>
                  <a:cubicBezTo>
                    <a:pt x="11" y="14"/>
                    <a:pt x="13" y="14"/>
                    <a:pt x="15" y="14"/>
                  </a:cubicBezTo>
                  <a:cubicBezTo>
                    <a:pt x="19" y="14"/>
                    <a:pt x="26" y="16"/>
                    <a:pt x="26" y="27"/>
                  </a:cubicBezTo>
                  <a:cubicBezTo>
                    <a:pt x="26" y="45"/>
                    <a:pt x="26" y="45"/>
                    <a:pt x="26" y="45"/>
                  </a:cubicBezTo>
                  <a:cubicBezTo>
                    <a:pt x="20" y="45"/>
                    <a:pt x="20" y="45"/>
                    <a:pt x="20" y="45"/>
                  </a:cubicBezTo>
                  <a:cubicBezTo>
                    <a:pt x="20" y="28"/>
                    <a:pt x="20" y="28"/>
                    <a:pt x="20" y="28"/>
                  </a:cubicBezTo>
                  <a:cubicBezTo>
                    <a:pt x="20" y="23"/>
                    <a:pt x="19" y="19"/>
                    <a:pt x="13" y="19"/>
                  </a:cubicBezTo>
                  <a:cubicBezTo>
                    <a:pt x="10" y="19"/>
                    <a:pt x="7" y="21"/>
                    <a:pt x="6" y="24"/>
                  </a:cubicBezTo>
                  <a:cubicBezTo>
                    <a:pt x="5" y="25"/>
                    <a:pt x="5" y="26"/>
                    <a:pt x="5" y="27"/>
                  </a:cubicBezTo>
                  <a:cubicBezTo>
                    <a:pt x="5" y="45"/>
                    <a:pt x="5" y="45"/>
                    <a:pt x="5" y="45"/>
                  </a:cubicBezTo>
                  <a:cubicBezTo>
                    <a:pt x="0" y="45"/>
                    <a:pt x="0" y="45"/>
                    <a:pt x="0" y="4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6" name="Freeform 25"/>
            <p:cNvSpPr>
              <a:spLocks noEditPoints="1"/>
            </p:cNvSpPr>
            <p:nvPr userDrawn="1"/>
          </p:nvSpPr>
          <p:spPr bwMode="auto">
            <a:xfrm>
              <a:off x="2339975" y="5384801"/>
              <a:ext cx="112713" cy="119063"/>
            </a:xfrm>
            <a:custGeom>
              <a:avLst/>
              <a:gdLst>
                <a:gd name="T0" fmla="*/ 30 w 30"/>
                <a:gd name="T1" fmla="*/ 16 h 32"/>
                <a:gd name="T2" fmla="*/ 15 w 30"/>
                <a:gd name="T3" fmla="*/ 32 h 32"/>
                <a:gd name="T4" fmla="*/ 0 w 30"/>
                <a:gd name="T5" fmla="*/ 16 h 32"/>
                <a:gd name="T6" fmla="*/ 15 w 30"/>
                <a:gd name="T7" fmla="*/ 0 h 32"/>
                <a:gd name="T8" fmla="*/ 30 w 30"/>
                <a:gd name="T9" fmla="*/ 16 h 32"/>
                <a:gd name="T10" fmla="*/ 6 w 30"/>
                <a:gd name="T11" fmla="*/ 16 h 32"/>
                <a:gd name="T12" fmla="*/ 15 w 30"/>
                <a:gd name="T13" fmla="*/ 28 h 32"/>
                <a:gd name="T14" fmla="*/ 24 w 30"/>
                <a:gd name="T15" fmla="*/ 16 h 32"/>
                <a:gd name="T16" fmla="*/ 15 w 30"/>
                <a:gd name="T17" fmla="*/ 4 h 32"/>
                <a:gd name="T18" fmla="*/ 6 w 30"/>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2">
                  <a:moveTo>
                    <a:pt x="30" y="16"/>
                  </a:moveTo>
                  <a:cubicBezTo>
                    <a:pt x="30" y="27"/>
                    <a:pt x="22" y="32"/>
                    <a:pt x="15" y="32"/>
                  </a:cubicBezTo>
                  <a:cubicBezTo>
                    <a:pt x="6" y="32"/>
                    <a:pt x="0" y="26"/>
                    <a:pt x="0" y="16"/>
                  </a:cubicBezTo>
                  <a:cubicBezTo>
                    <a:pt x="0" y="6"/>
                    <a:pt x="7" y="0"/>
                    <a:pt x="15" y="0"/>
                  </a:cubicBezTo>
                  <a:cubicBezTo>
                    <a:pt x="24" y="0"/>
                    <a:pt x="30" y="6"/>
                    <a:pt x="30" y="16"/>
                  </a:cubicBezTo>
                  <a:moveTo>
                    <a:pt x="6" y="16"/>
                  </a:moveTo>
                  <a:cubicBezTo>
                    <a:pt x="6" y="23"/>
                    <a:pt x="9" y="28"/>
                    <a:pt x="15" y="28"/>
                  </a:cubicBezTo>
                  <a:cubicBezTo>
                    <a:pt x="20" y="28"/>
                    <a:pt x="24" y="23"/>
                    <a:pt x="24" y="16"/>
                  </a:cubicBezTo>
                  <a:cubicBezTo>
                    <a:pt x="24" y="11"/>
                    <a:pt x="22" y="4"/>
                    <a:pt x="15" y="4"/>
                  </a:cubicBezTo>
                  <a:cubicBezTo>
                    <a:pt x="8" y="4"/>
                    <a:pt x="6" y="10"/>
                    <a:pt x="6"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7" name="Freeform 26"/>
            <p:cNvSpPr>
              <a:spLocks/>
            </p:cNvSpPr>
            <p:nvPr userDrawn="1"/>
          </p:nvSpPr>
          <p:spPr bwMode="auto">
            <a:xfrm>
              <a:off x="2478088" y="5384801"/>
              <a:ext cx="57150" cy="115888"/>
            </a:xfrm>
            <a:custGeom>
              <a:avLst/>
              <a:gdLst>
                <a:gd name="T0" fmla="*/ 0 w 15"/>
                <a:gd name="T1" fmla="*/ 10 h 31"/>
                <a:gd name="T2" fmla="*/ 0 w 15"/>
                <a:gd name="T3" fmla="*/ 1 h 31"/>
                <a:gd name="T4" fmla="*/ 5 w 15"/>
                <a:gd name="T5" fmla="*/ 1 h 31"/>
                <a:gd name="T6" fmla="*/ 5 w 15"/>
                <a:gd name="T7" fmla="*/ 7 h 31"/>
                <a:gd name="T8" fmla="*/ 5 w 15"/>
                <a:gd name="T9" fmla="*/ 7 h 31"/>
                <a:gd name="T10" fmla="*/ 14 w 15"/>
                <a:gd name="T11" fmla="*/ 0 h 31"/>
                <a:gd name="T12" fmla="*/ 15 w 15"/>
                <a:gd name="T13" fmla="*/ 0 h 31"/>
                <a:gd name="T14" fmla="*/ 15 w 15"/>
                <a:gd name="T15" fmla="*/ 5 h 31"/>
                <a:gd name="T16" fmla="*/ 14 w 15"/>
                <a:gd name="T17" fmla="*/ 5 h 31"/>
                <a:gd name="T18" fmla="*/ 6 w 15"/>
                <a:gd name="T19" fmla="*/ 12 h 31"/>
                <a:gd name="T20" fmla="*/ 6 w 15"/>
                <a:gd name="T21" fmla="*/ 15 h 31"/>
                <a:gd name="T22" fmla="*/ 6 w 15"/>
                <a:gd name="T23" fmla="*/ 31 h 31"/>
                <a:gd name="T24" fmla="*/ 0 w 15"/>
                <a:gd name="T25" fmla="*/ 31 h 31"/>
                <a:gd name="T26" fmla="*/ 0 w 1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31">
                  <a:moveTo>
                    <a:pt x="0" y="10"/>
                  </a:moveTo>
                  <a:cubicBezTo>
                    <a:pt x="0" y="7"/>
                    <a:pt x="0" y="3"/>
                    <a:pt x="0" y="1"/>
                  </a:cubicBezTo>
                  <a:cubicBezTo>
                    <a:pt x="5" y="1"/>
                    <a:pt x="5" y="1"/>
                    <a:pt x="5" y="1"/>
                  </a:cubicBezTo>
                  <a:cubicBezTo>
                    <a:pt x="5" y="7"/>
                    <a:pt x="5" y="7"/>
                    <a:pt x="5" y="7"/>
                  </a:cubicBezTo>
                  <a:cubicBezTo>
                    <a:pt x="5" y="7"/>
                    <a:pt x="5" y="7"/>
                    <a:pt x="5" y="7"/>
                  </a:cubicBezTo>
                  <a:cubicBezTo>
                    <a:pt x="7" y="2"/>
                    <a:pt x="10" y="0"/>
                    <a:pt x="14" y="0"/>
                  </a:cubicBezTo>
                  <a:cubicBezTo>
                    <a:pt x="15" y="0"/>
                    <a:pt x="15" y="0"/>
                    <a:pt x="15" y="0"/>
                  </a:cubicBezTo>
                  <a:cubicBezTo>
                    <a:pt x="15" y="5"/>
                    <a:pt x="15" y="5"/>
                    <a:pt x="15" y="5"/>
                  </a:cubicBezTo>
                  <a:cubicBezTo>
                    <a:pt x="15" y="5"/>
                    <a:pt x="14" y="5"/>
                    <a:pt x="14" y="5"/>
                  </a:cubicBezTo>
                  <a:cubicBezTo>
                    <a:pt x="10" y="5"/>
                    <a:pt x="7" y="8"/>
                    <a:pt x="6" y="12"/>
                  </a:cubicBezTo>
                  <a:cubicBezTo>
                    <a:pt x="6" y="13"/>
                    <a:pt x="6" y="14"/>
                    <a:pt x="6" y="15"/>
                  </a:cubicBezTo>
                  <a:cubicBezTo>
                    <a:pt x="6" y="31"/>
                    <a:pt x="6" y="31"/>
                    <a:pt x="6" y="31"/>
                  </a:cubicBezTo>
                  <a:cubicBezTo>
                    <a:pt x="0" y="31"/>
                    <a:pt x="0" y="31"/>
                    <a:pt x="0" y="31"/>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8" name="Freeform 27"/>
            <p:cNvSpPr>
              <a:spLocks noEditPoints="1"/>
            </p:cNvSpPr>
            <p:nvPr userDrawn="1"/>
          </p:nvSpPr>
          <p:spPr bwMode="auto">
            <a:xfrm>
              <a:off x="2557463" y="5384801"/>
              <a:ext cx="112713" cy="165100"/>
            </a:xfrm>
            <a:custGeom>
              <a:avLst/>
              <a:gdLst>
                <a:gd name="T0" fmla="*/ 0 w 30"/>
                <a:gd name="T1" fmla="*/ 11 h 44"/>
                <a:gd name="T2" fmla="*/ 0 w 30"/>
                <a:gd name="T3" fmla="*/ 1 h 44"/>
                <a:gd name="T4" fmla="*/ 5 w 30"/>
                <a:gd name="T5" fmla="*/ 1 h 44"/>
                <a:gd name="T6" fmla="*/ 5 w 30"/>
                <a:gd name="T7" fmla="*/ 6 h 44"/>
                <a:gd name="T8" fmla="*/ 6 w 30"/>
                <a:gd name="T9" fmla="*/ 6 h 44"/>
                <a:gd name="T10" fmla="*/ 17 w 30"/>
                <a:gd name="T11" fmla="*/ 0 h 44"/>
                <a:gd name="T12" fmla="*/ 30 w 30"/>
                <a:gd name="T13" fmla="*/ 16 h 44"/>
                <a:gd name="T14" fmla="*/ 16 w 30"/>
                <a:gd name="T15" fmla="*/ 32 h 44"/>
                <a:gd name="T16" fmla="*/ 6 w 30"/>
                <a:gd name="T17" fmla="*/ 27 h 44"/>
                <a:gd name="T18" fmla="*/ 6 w 30"/>
                <a:gd name="T19" fmla="*/ 27 h 44"/>
                <a:gd name="T20" fmla="*/ 6 w 30"/>
                <a:gd name="T21" fmla="*/ 44 h 44"/>
                <a:gd name="T22" fmla="*/ 0 w 30"/>
                <a:gd name="T23" fmla="*/ 44 h 44"/>
                <a:gd name="T24" fmla="*/ 0 w 30"/>
                <a:gd name="T25" fmla="*/ 11 h 44"/>
                <a:gd name="T26" fmla="*/ 6 w 30"/>
                <a:gd name="T27" fmla="*/ 19 h 44"/>
                <a:gd name="T28" fmla="*/ 6 w 30"/>
                <a:gd name="T29" fmla="*/ 21 h 44"/>
                <a:gd name="T30" fmla="*/ 15 w 30"/>
                <a:gd name="T31" fmla="*/ 28 h 44"/>
                <a:gd name="T32" fmla="*/ 24 w 30"/>
                <a:gd name="T33" fmla="*/ 16 h 44"/>
                <a:gd name="T34" fmla="*/ 15 w 30"/>
                <a:gd name="T35" fmla="*/ 4 h 44"/>
                <a:gd name="T36" fmla="*/ 6 w 30"/>
                <a:gd name="T37" fmla="*/ 11 h 44"/>
                <a:gd name="T38" fmla="*/ 6 w 30"/>
                <a:gd name="T39" fmla="*/ 14 h 44"/>
                <a:gd name="T40" fmla="*/ 6 w 30"/>
                <a:gd name="T41"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44">
                  <a:moveTo>
                    <a:pt x="0" y="11"/>
                  </a:moveTo>
                  <a:cubicBezTo>
                    <a:pt x="0" y="7"/>
                    <a:pt x="0" y="3"/>
                    <a:pt x="0" y="1"/>
                  </a:cubicBezTo>
                  <a:cubicBezTo>
                    <a:pt x="5" y="1"/>
                    <a:pt x="5" y="1"/>
                    <a:pt x="5" y="1"/>
                  </a:cubicBezTo>
                  <a:cubicBezTo>
                    <a:pt x="5" y="6"/>
                    <a:pt x="5" y="6"/>
                    <a:pt x="5" y="6"/>
                  </a:cubicBezTo>
                  <a:cubicBezTo>
                    <a:pt x="6" y="6"/>
                    <a:pt x="6" y="6"/>
                    <a:pt x="6" y="6"/>
                  </a:cubicBezTo>
                  <a:cubicBezTo>
                    <a:pt x="8" y="2"/>
                    <a:pt x="11" y="0"/>
                    <a:pt x="17" y="0"/>
                  </a:cubicBezTo>
                  <a:cubicBezTo>
                    <a:pt x="24" y="0"/>
                    <a:pt x="30" y="6"/>
                    <a:pt x="30" y="16"/>
                  </a:cubicBezTo>
                  <a:cubicBezTo>
                    <a:pt x="30" y="27"/>
                    <a:pt x="23" y="32"/>
                    <a:pt x="16" y="32"/>
                  </a:cubicBezTo>
                  <a:cubicBezTo>
                    <a:pt x="11" y="32"/>
                    <a:pt x="8" y="30"/>
                    <a:pt x="6" y="27"/>
                  </a:cubicBezTo>
                  <a:cubicBezTo>
                    <a:pt x="6" y="27"/>
                    <a:pt x="6" y="27"/>
                    <a:pt x="6" y="27"/>
                  </a:cubicBezTo>
                  <a:cubicBezTo>
                    <a:pt x="6" y="44"/>
                    <a:pt x="6" y="44"/>
                    <a:pt x="6" y="44"/>
                  </a:cubicBezTo>
                  <a:cubicBezTo>
                    <a:pt x="0" y="44"/>
                    <a:pt x="0" y="44"/>
                    <a:pt x="0" y="44"/>
                  </a:cubicBezTo>
                  <a:lnTo>
                    <a:pt x="0" y="11"/>
                  </a:lnTo>
                  <a:close/>
                  <a:moveTo>
                    <a:pt x="6" y="19"/>
                  </a:moveTo>
                  <a:cubicBezTo>
                    <a:pt x="6" y="20"/>
                    <a:pt x="6" y="20"/>
                    <a:pt x="6" y="21"/>
                  </a:cubicBezTo>
                  <a:cubicBezTo>
                    <a:pt x="7" y="25"/>
                    <a:pt x="11" y="28"/>
                    <a:pt x="15" y="28"/>
                  </a:cubicBezTo>
                  <a:cubicBezTo>
                    <a:pt x="21" y="28"/>
                    <a:pt x="24" y="23"/>
                    <a:pt x="24" y="16"/>
                  </a:cubicBezTo>
                  <a:cubicBezTo>
                    <a:pt x="24" y="10"/>
                    <a:pt x="21" y="4"/>
                    <a:pt x="15" y="4"/>
                  </a:cubicBezTo>
                  <a:cubicBezTo>
                    <a:pt x="11" y="4"/>
                    <a:pt x="7" y="7"/>
                    <a:pt x="6" y="11"/>
                  </a:cubicBezTo>
                  <a:cubicBezTo>
                    <a:pt x="6" y="12"/>
                    <a:pt x="6" y="13"/>
                    <a:pt x="6" y="14"/>
                  </a:cubicBezTo>
                  <a:lnTo>
                    <a:pt x="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29" name="Freeform 28"/>
            <p:cNvSpPr>
              <a:spLocks noEditPoints="1"/>
            </p:cNvSpPr>
            <p:nvPr userDrawn="1"/>
          </p:nvSpPr>
          <p:spPr bwMode="auto">
            <a:xfrm>
              <a:off x="2687638" y="5384801"/>
              <a:ext cx="101600" cy="119063"/>
            </a:xfrm>
            <a:custGeom>
              <a:avLst/>
              <a:gdLst>
                <a:gd name="T0" fmla="*/ 5 w 27"/>
                <a:gd name="T1" fmla="*/ 17 h 32"/>
                <a:gd name="T2" fmla="*/ 15 w 27"/>
                <a:gd name="T3" fmla="*/ 28 h 32"/>
                <a:gd name="T4" fmla="*/ 24 w 27"/>
                <a:gd name="T5" fmla="*/ 26 h 32"/>
                <a:gd name="T6" fmla="*/ 25 w 27"/>
                <a:gd name="T7" fmla="*/ 30 h 32"/>
                <a:gd name="T8" fmla="*/ 15 w 27"/>
                <a:gd name="T9" fmla="*/ 32 h 32"/>
                <a:gd name="T10" fmla="*/ 0 w 27"/>
                <a:gd name="T11" fmla="*/ 17 h 32"/>
                <a:gd name="T12" fmla="*/ 14 w 27"/>
                <a:gd name="T13" fmla="*/ 0 h 32"/>
                <a:gd name="T14" fmla="*/ 27 w 27"/>
                <a:gd name="T15" fmla="*/ 14 h 32"/>
                <a:gd name="T16" fmla="*/ 27 w 27"/>
                <a:gd name="T17" fmla="*/ 17 h 32"/>
                <a:gd name="T18" fmla="*/ 5 w 27"/>
                <a:gd name="T19" fmla="*/ 17 h 32"/>
                <a:gd name="T20" fmla="*/ 21 w 27"/>
                <a:gd name="T21" fmla="*/ 13 h 32"/>
                <a:gd name="T22" fmla="*/ 14 w 27"/>
                <a:gd name="T23" fmla="*/ 4 h 32"/>
                <a:gd name="T24" fmla="*/ 5 w 27"/>
                <a:gd name="T25" fmla="*/ 13 h 32"/>
                <a:gd name="T26" fmla="*/ 21 w 27"/>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5" y="17"/>
                  </a:moveTo>
                  <a:cubicBezTo>
                    <a:pt x="5" y="25"/>
                    <a:pt x="10" y="28"/>
                    <a:pt x="15" y="28"/>
                  </a:cubicBezTo>
                  <a:cubicBezTo>
                    <a:pt x="20" y="28"/>
                    <a:pt x="22" y="27"/>
                    <a:pt x="24" y="26"/>
                  </a:cubicBezTo>
                  <a:cubicBezTo>
                    <a:pt x="25" y="30"/>
                    <a:pt x="25" y="30"/>
                    <a:pt x="25" y="30"/>
                  </a:cubicBezTo>
                  <a:cubicBezTo>
                    <a:pt x="23" y="31"/>
                    <a:pt x="20" y="32"/>
                    <a:pt x="15" y="32"/>
                  </a:cubicBezTo>
                  <a:cubicBezTo>
                    <a:pt x="5" y="32"/>
                    <a:pt x="0" y="26"/>
                    <a:pt x="0" y="17"/>
                  </a:cubicBezTo>
                  <a:cubicBezTo>
                    <a:pt x="0" y="7"/>
                    <a:pt x="5" y="0"/>
                    <a:pt x="14" y="0"/>
                  </a:cubicBezTo>
                  <a:cubicBezTo>
                    <a:pt x="24" y="0"/>
                    <a:pt x="27" y="9"/>
                    <a:pt x="27" y="14"/>
                  </a:cubicBezTo>
                  <a:cubicBezTo>
                    <a:pt x="27" y="16"/>
                    <a:pt x="27" y="16"/>
                    <a:pt x="27" y="17"/>
                  </a:cubicBezTo>
                  <a:lnTo>
                    <a:pt x="5" y="17"/>
                  </a:lnTo>
                  <a:close/>
                  <a:moveTo>
                    <a:pt x="21" y="13"/>
                  </a:moveTo>
                  <a:cubicBezTo>
                    <a:pt x="21" y="9"/>
                    <a:pt x="20" y="4"/>
                    <a:pt x="14" y="4"/>
                  </a:cubicBezTo>
                  <a:cubicBezTo>
                    <a:pt x="8" y="4"/>
                    <a:pt x="5" y="9"/>
                    <a:pt x="5" y="13"/>
                  </a:cubicBezTo>
                  <a:lnTo>
                    <a:pt x="21"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0" name="Freeform 29"/>
            <p:cNvSpPr>
              <a:spLocks/>
            </p:cNvSpPr>
            <p:nvPr userDrawn="1"/>
          </p:nvSpPr>
          <p:spPr bwMode="auto">
            <a:xfrm>
              <a:off x="1439863" y="5376863"/>
              <a:ext cx="44450" cy="38100"/>
            </a:xfrm>
            <a:custGeom>
              <a:avLst/>
              <a:gdLst>
                <a:gd name="T0" fmla="*/ 7 w 12"/>
                <a:gd name="T1" fmla="*/ 8 h 10"/>
                <a:gd name="T2" fmla="*/ 12 w 12"/>
                <a:gd name="T3" fmla="*/ 10 h 10"/>
                <a:gd name="T4" fmla="*/ 6 w 12"/>
                <a:gd name="T5" fmla="*/ 0 h 10"/>
                <a:gd name="T6" fmla="*/ 0 w 12"/>
                <a:gd name="T7" fmla="*/ 10 h 10"/>
                <a:gd name="T8" fmla="*/ 7 w 12"/>
                <a:gd name="T9" fmla="*/ 8 h 10"/>
              </a:gdLst>
              <a:ahLst/>
              <a:cxnLst>
                <a:cxn ang="0">
                  <a:pos x="T0" y="T1"/>
                </a:cxn>
                <a:cxn ang="0">
                  <a:pos x="T2" y="T3"/>
                </a:cxn>
                <a:cxn ang="0">
                  <a:pos x="T4" y="T5"/>
                </a:cxn>
                <a:cxn ang="0">
                  <a:pos x="T6" y="T7"/>
                </a:cxn>
                <a:cxn ang="0">
                  <a:pos x="T8" y="T9"/>
                </a:cxn>
              </a:cxnLst>
              <a:rect l="0" t="0" r="r" b="b"/>
              <a:pathLst>
                <a:path w="12" h="10">
                  <a:moveTo>
                    <a:pt x="7" y="8"/>
                  </a:moveTo>
                  <a:cubicBezTo>
                    <a:pt x="9" y="8"/>
                    <a:pt x="10" y="9"/>
                    <a:pt x="12" y="10"/>
                  </a:cubicBezTo>
                  <a:cubicBezTo>
                    <a:pt x="6" y="0"/>
                    <a:pt x="6" y="0"/>
                    <a:pt x="6" y="0"/>
                  </a:cubicBezTo>
                  <a:cubicBezTo>
                    <a:pt x="0" y="10"/>
                    <a:pt x="0" y="10"/>
                    <a:pt x="0" y="10"/>
                  </a:cubicBezTo>
                  <a:cubicBezTo>
                    <a:pt x="2" y="9"/>
                    <a:pt x="4" y="8"/>
                    <a:pt x="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1" name="Freeform 30"/>
            <p:cNvSpPr>
              <a:spLocks/>
            </p:cNvSpPr>
            <p:nvPr userDrawn="1"/>
          </p:nvSpPr>
          <p:spPr bwMode="auto">
            <a:xfrm>
              <a:off x="1428750" y="5422901"/>
              <a:ext cx="63500" cy="63500"/>
            </a:xfrm>
            <a:custGeom>
              <a:avLst/>
              <a:gdLst>
                <a:gd name="T0" fmla="*/ 9 w 17"/>
                <a:gd name="T1" fmla="*/ 0 h 17"/>
                <a:gd name="T2" fmla="*/ 9 w 17"/>
                <a:gd name="T3" fmla="*/ 0 h 17"/>
                <a:gd name="T4" fmla="*/ 1 w 17"/>
                <a:gd name="T5" fmla="*/ 8 h 17"/>
                <a:gd name="T6" fmla="*/ 3 w 17"/>
                <a:gd name="T7" fmla="*/ 14 h 17"/>
                <a:gd name="T8" fmla="*/ 8 w 17"/>
                <a:gd name="T9" fmla="*/ 17 h 17"/>
                <a:gd name="T10" fmla="*/ 17 w 17"/>
                <a:gd name="T11" fmla="*/ 9 h 17"/>
                <a:gd name="T12" fmla="*/ 15 w 17"/>
                <a:gd name="T13" fmla="*/ 3 h 17"/>
                <a:gd name="T14" fmla="*/ 9 w 1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9" y="0"/>
                  </a:moveTo>
                  <a:cubicBezTo>
                    <a:pt x="9" y="0"/>
                    <a:pt x="9" y="0"/>
                    <a:pt x="9" y="0"/>
                  </a:cubicBezTo>
                  <a:cubicBezTo>
                    <a:pt x="5" y="0"/>
                    <a:pt x="1" y="4"/>
                    <a:pt x="1" y="8"/>
                  </a:cubicBezTo>
                  <a:cubicBezTo>
                    <a:pt x="0" y="10"/>
                    <a:pt x="1" y="12"/>
                    <a:pt x="3" y="14"/>
                  </a:cubicBezTo>
                  <a:cubicBezTo>
                    <a:pt x="4" y="15"/>
                    <a:pt x="6" y="16"/>
                    <a:pt x="8" y="17"/>
                  </a:cubicBezTo>
                  <a:cubicBezTo>
                    <a:pt x="13" y="17"/>
                    <a:pt x="17" y="14"/>
                    <a:pt x="17" y="9"/>
                  </a:cubicBezTo>
                  <a:cubicBezTo>
                    <a:pt x="17" y="7"/>
                    <a:pt x="17" y="5"/>
                    <a:pt x="15" y="3"/>
                  </a:cubicBezTo>
                  <a:cubicBezTo>
                    <a:pt x="14" y="2"/>
                    <a:pt x="12" y="1"/>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sp>
          <p:nvSpPr>
            <p:cNvPr id="32" name="Freeform 31"/>
            <p:cNvSpPr>
              <a:spLocks noEditPoints="1"/>
            </p:cNvSpPr>
            <p:nvPr userDrawn="1"/>
          </p:nvSpPr>
          <p:spPr bwMode="auto">
            <a:xfrm>
              <a:off x="1343025" y="5316538"/>
              <a:ext cx="239713" cy="244475"/>
            </a:xfrm>
            <a:custGeom>
              <a:avLst/>
              <a:gdLst>
                <a:gd name="T0" fmla="*/ 32 w 64"/>
                <a:gd name="T1" fmla="*/ 0 h 65"/>
                <a:gd name="T2" fmla="*/ 0 w 64"/>
                <a:gd name="T3" fmla="*/ 32 h 65"/>
                <a:gd name="T4" fmla="*/ 32 w 64"/>
                <a:gd name="T5" fmla="*/ 65 h 65"/>
                <a:gd name="T6" fmla="*/ 64 w 64"/>
                <a:gd name="T7" fmla="*/ 32 h 65"/>
                <a:gd name="T8" fmla="*/ 32 w 64"/>
                <a:gd name="T9" fmla="*/ 0 h 65"/>
                <a:gd name="T10" fmla="*/ 51 w 64"/>
                <a:gd name="T11" fmla="*/ 48 h 65"/>
                <a:gd name="T12" fmla="*/ 44 w 64"/>
                <a:gd name="T13" fmla="*/ 36 h 65"/>
                <a:gd name="T14" fmla="*/ 44 w 64"/>
                <a:gd name="T15" fmla="*/ 38 h 65"/>
                <a:gd name="T16" fmla="*/ 32 w 64"/>
                <a:gd name="T17" fmla="*/ 49 h 65"/>
                <a:gd name="T18" fmla="*/ 31 w 64"/>
                <a:gd name="T19" fmla="*/ 49 h 65"/>
                <a:gd name="T20" fmla="*/ 22 w 64"/>
                <a:gd name="T21" fmla="*/ 44 h 65"/>
                <a:gd name="T22" fmla="*/ 19 w 64"/>
                <a:gd name="T23" fmla="*/ 36 h 65"/>
                <a:gd name="T24" fmla="*/ 12 w 64"/>
                <a:gd name="T25" fmla="*/ 48 h 65"/>
                <a:gd name="T26" fmla="*/ 7 w 64"/>
                <a:gd name="T27" fmla="*/ 48 h 65"/>
                <a:gd name="T28" fmla="*/ 32 w 64"/>
                <a:gd name="T29" fmla="*/ 7 h 65"/>
                <a:gd name="T30" fmla="*/ 57 w 64"/>
                <a:gd name="T31" fmla="*/ 48 h 65"/>
                <a:gd name="T32" fmla="*/ 51 w 64"/>
                <a:gd name="T33"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5">
                  <a:moveTo>
                    <a:pt x="32" y="0"/>
                  </a:moveTo>
                  <a:cubicBezTo>
                    <a:pt x="14" y="0"/>
                    <a:pt x="0" y="15"/>
                    <a:pt x="0" y="32"/>
                  </a:cubicBezTo>
                  <a:cubicBezTo>
                    <a:pt x="0" y="50"/>
                    <a:pt x="14" y="65"/>
                    <a:pt x="32" y="65"/>
                  </a:cubicBezTo>
                  <a:cubicBezTo>
                    <a:pt x="50" y="65"/>
                    <a:pt x="64" y="50"/>
                    <a:pt x="64" y="32"/>
                  </a:cubicBezTo>
                  <a:cubicBezTo>
                    <a:pt x="64" y="15"/>
                    <a:pt x="50" y="0"/>
                    <a:pt x="32" y="0"/>
                  </a:cubicBezTo>
                  <a:moveTo>
                    <a:pt x="51" y="48"/>
                  </a:moveTo>
                  <a:cubicBezTo>
                    <a:pt x="44" y="36"/>
                    <a:pt x="44" y="36"/>
                    <a:pt x="44" y="36"/>
                  </a:cubicBezTo>
                  <a:cubicBezTo>
                    <a:pt x="44" y="37"/>
                    <a:pt x="44" y="37"/>
                    <a:pt x="44" y="38"/>
                  </a:cubicBezTo>
                  <a:cubicBezTo>
                    <a:pt x="44" y="44"/>
                    <a:pt x="38" y="49"/>
                    <a:pt x="32" y="49"/>
                  </a:cubicBezTo>
                  <a:cubicBezTo>
                    <a:pt x="31" y="49"/>
                    <a:pt x="31" y="49"/>
                    <a:pt x="31" y="49"/>
                  </a:cubicBezTo>
                  <a:cubicBezTo>
                    <a:pt x="27" y="49"/>
                    <a:pt x="24" y="47"/>
                    <a:pt x="22" y="44"/>
                  </a:cubicBezTo>
                  <a:cubicBezTo>
                    <a:pt x="20" y="42"/>
                    <a:pt x="19" y="39"/>
                    <a:pt x="19" y="36"/>
                  </a:cubicBezTo>
                  <a:cubicBezTo>
                    <a:pt x="12" y="48"/>
                    <a:pt x="12" y="48"/>
                    <a:pt x="12" y="48"/>
                  </a:cubicBezTo>
                  <a:cubicBezTo>
                    <a:pt x="7" y="48"/>
                    <a:pt x="7" y="48"/>
                    <a:pt x="7" y="48"/>
                  </a:cubicBezTo>
                  <a:cubicBezTo>
                    <a:pt x="32" y="7"/>
                    <a:pt x="32" y="7"/>
                    <a:pt x="32" y="7"/>
                  </a:cubicBezTo>
                  <a:cubicBezTo>
                    <a:pt x="57" y="48"/>
                    <a:pt x="57" y="48"/>
                    <a:pt x="57" y="48"/>
                  </a:cubicBezTo>
                  <a:lnTo>
                    <a:pt x="5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dirty="0"/>
            </a:p>
          </p:txBody>
        </p:sp>
      </p:grpSp>
      <p:pic>
        <p:nvPicPr>
          <p:cNvPr id="33" name="Picture 2" descr="\\iprod.local\dfs\Depts\Central Services\RFP &amp; DTP\DTP Directory\Templates\Images\Logos\Insight Logo White A4.em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383557" y="467951"/>
            <a:ext cx="1311252" cy="99493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2"/>
          <p:cNvSpPr>
            <a:spLocks noGrp="1" noChangeArrowheads="1"/>
          </p:cNvSpPr>
          <p:nvPr>
            <p:ph type="ctrTitle"/>
          </p:nvPr>
        </p:nvSpPr>
        <p:spPr>
          <a:xfrm>
            <a:off x="4611632" y="2036142"/>
            <a:ext cx="5784303" cy="1304626"/>
          </a:xfrm>
        </p:spPr>
        <p:txBody>
          <a:bodyPr anchor="ctr" anchorCtr="0"/>
          <a:lstStyle>
            <a:lvl1pPr algn="ctr">
              <a:defRPr sz="2902">
                <a:solidFill>
                  <a:schemeClr val="bg1"/>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89241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24536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323">
          <p15:clr>
            <a:srgbClr val="FBAE40"/>
          </p15:clr>
        </p15:guide>
        <p15:guide id="5" orient="horz" pos="39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8" name="Freeform 7"/>
          <p:cNvSpPr/>
          <p:nvPr userDrawn="1"/>
        </p:nvSpPr>
        <p:spPr>
          <a:xfrm>
            <a:off x="1" y="0"/>
            <a:ext cx="11850624" cy="1819440"/>
          </a:xfrm>
          <a:custGeom>
            <a:avLst/>
            <a:gdLst>
              <a:gd name="connsiteX0" fmla="*/ 0 w 7328679"/>
              <a:gd name="connsiteY0" fmla="*/ 0 h 2030230"/>
              <a:gd name="connsiteX1" fmla="*/ 7328679 w 7328679"/>
              <a:gd name="connsiteY1" fmla="*/ 0 h 2030230"/>
              <a:gd name="connsiteX2" fmla="*/ 7158717 w 7328679"/>
              <a:gd name="connsiteY2" fmla="*/ 190970 h 2030230"/>
              <a:gd name="connsiteX3" fmla="*/ 2900081 w 7328679"/>
              <a:gd name="connsiteY3" fmla="*/ 2030230 h 2030230"/>
              <a:gd name="connsiteX4" fmla="*/ 111712 w 7328679"/>
              <a:gd name="connsiteY4" fmla="*/ 1324189 h 2030230"/>
              <a:gd name="connsiteX5" fmla="*/ 0 w 7328679"/>
              <a:gd name="connsiteY5" fmla="*/ 1259956 h 203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8679" h="2030230">
                <a:moveTo>
                  <a:pt x="0" y="0"/>
                </a:moveTo>
                <a:lnTo>
                  <a:pt x="7328679" y="0"/>
                </a:lnTo>
                <a:lnTo>
                  <a:pt x="7158717" y="190970"/>
                </a:lnTo>
                <a:cubicBezTo>
                  <a:pt x="6091937" y="1323315"/>
                  <a:pt x="4578564" y="2030230"/>
                  <a:pt x="2900081" y="2030230"/>
                </a:cubicBezTo>
                <a:cubicBezTo>
                  <a:pt x="1890468" y="2030230"/>
                  <a:pt x="940592" y="1774464"/>
                  <a:pt x="111712" y="1324189"/>
                </a:cubicBezTo>
                <a:lnTo>
                  <a:pt x="0" y="12599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4" name="Text Placeholder 9"/>
          <p:cNvSpPr>
            <a:spLocks noGrp="1"/>
          </p:cNvSpPr>
          <p:nvPr>
            <p:ph type="body" sz="quarter" idx="10" hasCustomPrompt="1"/>
          </p:nvPr>
        </p:nvSpPr>
        <p:spPr>
          <a:xfrm>
            <a:off x="771787" y="787584"/>
            <a:ext cx="10552705" cy="384724"/>
          </a:xfrm>
          <a:prstGeom prst="rect">
            <a:avLst/>
          </a:prstGeom>
          <a:ln>
            <a:noFill/>
          </a:ln>
        </p:spPr>
        <p:txBody>
          <a:bodyPr wrap="square" lIns="0" tIns="0" rIns="0" bIns="0" anchor="b" anchorCtr="0">
            <a:no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dirty="0"/>
              <a:t>Place Title Here</a:t>
            </a:r>
          </a:p>
        </p:txBody>
      </p:sp>
      <p:sp>
        <p:nvSpPr>
          <p:cNvPr id="6" name="Text Placeholder 9"/>
          <p:cNvSpPr>
            <a:spLocks noGrp="1"/>
          </p:cNvSpPr>
          <p:nvPr>
            <p:ph type="body" sz="quarter" idx="11" hasCustomPrompt="1"/>
          </p:nvPr>
        </p:nvSpPr>
        <p:spPr>
          <a:xfrm>
            <a:off x="1197101" y="2507593"/>
            <a:ext cx="9702076" cy="383373"/>
          </a:xfrm>
          <a:prstGeom prst="rect">
            <a:avLst/>
          </a:prstGeom>
          <a:ln>
            <a:noFill/>
          </a:ln>
        </p:spPr>
        <p:txBody>
          <a:bodyPr wrap="none" lIns="0" tIns="0" rIns="0" bIns="0" anchor="b" anchorCtr="0">
            <a:noAutofit/>
          </a:bodyPr>
          <a:lstStyle>
            <a:lvl1pPr marL="0" indent="0" algn="ctr">
              <a:lnSpc>
                <a:spcPts val="3000"/>
              </a:lnSpc>
              <a:spcBef>
                <a:spcPts val="500"/>
              </a:spcBef>
              <a:buFontTx/>
              <a:buNone/>
              <a:defRPr sz="3000" b="0" i="0" baseline="0">
                <a:solidFill>
                  <a:schemeClr val="accent2"/>
                </a:solidFill>
                <a:latin typeface="Arial" charset="0"/>
                <a:ea typeface="Arial" charset="0"/>
                <a:cs typeface="Arial" charset="0"/>
              </a:defRPr>
            </a:lvl1pPr>
          </a:lstStyle>
          <a:p>
            <a:pPr lvl="0"/>
            <a:r>
              <a:rPr lang="en-US" dirty="0"/>
              <a:t>Place an important point here</a:t>
            </a:r>
          </a:p>
        </p:txBody>
      </p:sp>
      <p:cxnSp>
        <p:nvCxnSpPr>
          <p:cNvPr id="10" name="Straight Connector 9"/>
          <p:cNvCxnSpPr/>
          <p:nvPr userDrawn="1"/>
        </p:nvCxnSpPr>
        <p:spPr>
          <a:xfrm>
            <a:off x="3511296" y="3236976"/>
            <a:ext cx="510235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2" hasCustomPrompt="1"/>
          </p:nvPr>
        </p:nvSpPr>
        <p:spPr>
          <a:xfrm>
            <a:off x="1247157" y="3579119"/>
            <a:ext cx="9702076" cy="383373"/>
          </a:xfrm>
          <a:prstGeom prst="rect">
            <a:avLst/>
          </a:prstGeom>
          <a:ln>
            <a:noFill/>
          </a:ln>
        </p:spPr>
        <p:txBody>
          <a:bodyPr wrap="none" lIns="0" tIns="0" rIns="0" bIns="0" anchor="b" anchorCtr="0">
            <a:noAutofit/>
          </a:bodyPr>
          <a:lstStyle>
            <a:lvl1pPr marL="0" indent="0" algn="ctr">
              <a:lnSpc>
                <a:spcPts val="3000"/>
              </a:lnSpc>
              <a:spcBef>
                <a:spcPts val="500"/>
              </a:spcBef>
              <a:buFontTx/>
              <a:buNone/>
              <a:defRPr sz="3000" b="0" i="0" baseline="0">
                <a:solidFill>
                  <a:schemeClr val="accent2"/>
                </a:solidFill>
                <a:latin typeface="Arial" charset="0"/>
                <a:ea typeface="Arial" charset="0"/>
                <a:cs typeface="Arial" charset="0"/>
              </a:defRPr>
            </a:lvl1pPr>
          </a:lstStyle>
          <a:p>
            <a:pPr lvl="0"/>
            <a:r>
              <a:rPr lang="en-US" dirty="0"/>
              <a:t>Place an important point here</a:t>
            </a:r>
          </a:p>
        </p:txBody>
      </p:sp>
      <p:cxnSp>
        <p:nvCxnSpPr>
          <p:cNvPr id="12" name="Straight Connector 11"/>
          <p:cNvCxnSpPr/>
          <p:nvPr userDrawn="1"/>
        </p:nvCxnSpPr>
        <p:spPr>
          <a:xfrm>
            <a:off x="3511296" y="4308502"/>
            <a:ext cx="510235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9"/>
          <p:cNvSpPr>
            <a:spLocks noGrp="1"/>
          </p:cNvSpPr>
          <p:nvPr>
            <p:ph type="body" sz="quarter" idx="13" hasCustomPrompt="1"/>
          </p:nvPr>
        </p:nvSpPr>
        <p:spPr>
          <a:xfrm>
            <a:off x="1247157" y="4650645"/>
            <a:ext cx="9702076" cy="383373"/>
          </a:xfrm>
          <a:prstGeom prst="rect">
            <a:avLst/>
          </a:prstGeom>
          <a:ln>
            <a:noFill/>
          </a:ln>
        </p:spPr>
        <p:txBody>
          <a:bodyPr wrap="none" lIns="0" tIns="0" rIns="0" bIns="0" anchor="b" anchorCtr="0">
            <a:noAutofit/>
          </a:bodyPr>
          <a:lstStyle>
            <a:lvl1pPr marL="0" indent="0" algn="ctr">
              <a:lnSpc>
                <a:spcPts val="3000"/>
              </a:lnSpc>
              <a:spcBef>
                <a:spcPts val="500"/>
              </a:spcBef>
              <a:buFontTx/>
              <a:buNone/>
              <a:defRPr sz="3000" b="0" i="0" baseline="0">
                <a:solidFill>
                  <a:schemeClr val="accent2"/>
                </a:solidFill>
                <a:latin typeface="Arial" charset="0"/>
                <a:ea typeface="Arial" charset="0"/>
                <a:cs typeface="Arial" charset="0"/>
              </a:defRPr>
            </a:lvl1pPr>
          </a:lstStyle>
          <a:p>
            <a:pPr lvl="0"/>
            <a:r>
              <a:rPr lang="en-US" dirty="0"/>
              <a:t>Place an important point here</a:t>
            </a:r>
          </a:p>
        </p:txBody>
      </p:sp>
    </p:spTree>
    <p:extLst>
      <p:ext uri="{BB962C8B-B14F-4D97-AF65-F5344CB8AC3E}">
        <p14:creationId xmlns:p14="http://schemas.microsoft.com/office/powerpoint/2010/main" val="803149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Freeform 11"/>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307716 h 6858000"/>
              <a:gd name="connsiteX3" fmla="*/ 12055366 w 12192000"/>
              <a:gd name="connsiteY3" fmla="*/ 2545346 h 6858000"/>
              <a:gd name="connsiteX4" fmla="*/ 6855901 w 12192000"/>
              <a:gd name="connsiteY4" fmla="*/ 6823564 h 6858000"/>
              <a:gd name="connsiteX5" fmla="*/ 6754127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2307716"/>
                </a:lnTo>
                <a:lnTo>
                  <a:pt x="12055366" y="2545346"/>
                </a:lnTo>
                <a:cubicBezTo>
                  <a:pt x="10866561" y="4501857"/>
                  <a:pt x="9036020" y="6025315"/>
                  <a:pt x="6855901" y="6823564"/>
                </a:cubicBezTo>
                <a:lnTo>
                  <a:pt x="675412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8" name="Text Placeholder 9"/>
          <p:cNvSpPr>
            <a:spLocks noGrp="1"/>
          </p:cNvSpPr>
          <p:nvPr>
            <p:ph type="body" sz="quarter" idx="13" hasCustomPrompt="1"/>
          </p:nvPr>
        </p:nvSpPr>
        <p:spPr>
          <a:xfrm>
            <a:off x="904650" y="2159912"/>
            <a:ext cx="8550246" cy="2949525"/>
          </a:xfrm>
          <a:prstGeom prst="rect">
            <a:avLst/>
          </a:prstGeom>
          <a:ln>
            <a:noFill/>
          </a:ln>
        </p:spPr>
        <p:txBody>
          <a:bodyPr wrap="square" lIns="0" tIns="0" rIns="0" bIns="0" anchor="t" anchorCtr="0">
            <a:spAutoFit/>
          </a:bodyPr>
          <a:lstStyle>
            <a:lvl1pPr marL="457200" marR="0" indent="-349200" algn="l" defTabSz="914400" rtl="0" eaLnBrk="1" fontAlgn="auto" latinLnBrk="0" hangingPunct="1">
              <a:lnSpc>
                <a:spcPts val="3000"/>
              </a:lnSpc>
              <a:spcBef>
                <a:spcPts val="0"/>
              </a:spcBef>
              <a:spcAft>
                <a:spcPts val="2000"/>
              </a:spcAft>
              <a:buClrTx/>
              <a:buSzTx/>
              <a:buFont typeface="Arial" charset="0"/>
              <a:buChar char="•"/>
              <a:tabLst/>
              <a:defRPr sz="3000" b="0" i="0" baseline="0">
                <a:solidFill>
                  <a:schemeClr val="bg1"/>
                </a:solidFill>
                <a:latin typeface="Arial" charset="0"/>
                <a:ea typeface="Arial" charset="0"/>
                <a:cs typeface="Arial" charset="0"/>
              </a:defRPr>
            </a:lvl1pPr>
          </a:lstStyle>
          <a:p>
            <a:pPr lvl="0"/>
            <a:r>
              <a:rPr lang="en-US" dirty="0"/>
              <a:t>Click here to place bullet point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lvl="0"/>
            <a:r>
              <a:rPr lang="en-US" dirty="0"/>
              <a:t> point and discuss text</a:t>
            </a:r>
          </a:p>
        </p:txBody>
      </p:sp>
      <p:sp>
        <p:nvSpPr>
          <p:cNvPr id="7" name="Text Placeholder 9"/>
          <p:cNvSpPr>
            <a:spLocks noGrp="1"/>
          </p:cNvSpPr>
          <p:nvPr>
            <p:ph type="body" sz="quarter" idx="10" hasCustomPrompt="1"/>
          </p:nvPr>
        </p:nvSpPr>
        <p:spPr>
          <a:xfrm>
            <a:off x="1006250" y="746833"/>
            <a:ext cx="4509180" cy="38472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dirty="0"/>
              <a:t>Place Title Here</a:t>
            </a:r>
          </a:p>
        </p:txBody>
      </p:sp>
    </p:spTree>
    <p:extLst>
      <p:ext uri="{BB962C8B-B14F-4D97-AF65-F5344CB8AC3E}">
        <p14:creationId xmlns:p14="http://schemas.microsoft.com/office/powerpoint/2010/main" val="1858175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12" name="Freeform 11"/>
          <p:cNvSpPr/>
          <p:nvPr userDrawn="1"/>
        </p:nvSpPr>
        <p:spPr>
          <a:xfrm>
            <a:off x="0" y="0"/>
            <a:ext cx="10320150" cy="6858000"/>
          </a:xfrm>
          <a:custGeom>
            <a:avLst/>
            <a:gdLst>
              <a:gd name="connsiteX0" fmla="*/ 0 w 9972678"/>
              <a:gd name="connsiteY0" fmla="*/ 0 h 6858000"/>
              <a:gd name="connsiteX1" fmla="*/ 9645270 w 9972678"/>
              <a:gd name="connsiteY1" fmla="*/ 0 h 6858000"/>
              <a:gd name="connsiteX2" fmla="*/ 9646825 w 9972678"/>
              <a:gd name="connsiteY2" fmla="*/ 4594 h 6858000"/>
              <a:gd name="connsiteX3" fmla="*/ 9972678 w 9972678"/>
              <a:gd name="connsiteY3" fmla="*/ 2159912 h 6858000"/>
              <a:gd name="connsiteX4" fmla="*/ 8317599 w 9972678"/>
              <a:gd name="connsiteY4" fmla="*/ 6770280 h 6858000"/>
              <a:gd name="connsiteX5" fmla="*/ 8241614 w 9972678"/>
              <a:gd name="connsiteY5" fmla="*/ 6858000 h 6858000"/>
              <a:gd name="connsiteX6" fmla="*/ 0 w 997267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2678" h="6858000">
                <a:moveTo>
                  <a:pt x="0" y="0"/>
                </a:moveTo>
                <a:lnTo>
                  <a:pt x="9645270" y="0"/>
                </a:lnTo>
                <a:lnTo>
                  <a:pt x="9646825" y="4594"/>
                </a:lnTo>
                <a:cubicBezTo>
                  <a:pt x="9858595" y="685458"/>
                  <a:pt x="9972678" y="1409363"/>
                  <a:pt x="9972678" y="2159912"/>
                </a:cubicBezTo>
                <a:cubicBezTo>
                  <a:pt x="9972678" y="3911195"/>
                  <a:pt x="9351561" y="5517407"/>
                  <a:pt x="8317599" y="6770280"/>
                </a:cubicBezTo>
                <a:lnTo>
                  <a:pt x="8241614"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8" name="Text Placeholder 9"/>
          <p:cNvSpPr>
            <a:spLocks noGrp="1"/>
          </p:cNvSpPr>
          <p:nvPr>
            <p:ph type="body" sz="quarter" idx="13" hasCustomPrompt="1"/>
          </p:nvPr>
        </p:nvSpPr>
        <p:spPr>
          <a:xfrm>
            <a:off x="904650" y="2159912"/>
            <a:ext cx="7837014" cy="3718967"/>
          </a:xfrm>
          <a:prstGeom prst="rect">
            <a:avLst/>
          </a:prstGeom>
          <a:ln>
            <a:noFill/>
          </a:ln>
        </p:spPr>
        <p:txBody>
          <a:bodyPr wrap="square" lIns="0" tIns="0" rIns="0" bIns="0" anchor="t" anchorCtr="0">
            <a:spAutoFit/>
          </a:bodyPr>
          <a:lstStyle>
            <a:lvl1pPr marL="457200" marR="0" indent="-349200" algn="l" defTabSz="914400" rtl="0" eaLnBrk="1" fontAlgn="auto" latinLnBrk="0" hangingPunct="1">
              <a:lnSpc>
                <a:spcPts val="3000"/>
              </a:lnSpc>
              <a:spcBef>
                <a:spcPts val="0"/>
              </a:spcBef>
              <a:spcAft>
                <a:spcPts val="2000"/>
              </a:spcAft>
              <a:buClrTx/>
              <a:buSzTx/>
              <a:buFont typeface="Arial" charset="0"/>
              <a:buChar char="•"/>
              <a:tabLst/>
              <a:defRPr sz="3000" b="0" i="0" baseline="0">
                <a:solidFill>
                  <a:schemeClr val="bg1"/>
                </a:solidFill>
                <a:latin typeface="Arial" charset="0"/>
                <a:ea typeface="Arial" charset="0"/>
                <a:cs typeface="Arial" charset="0"/>
              </a:defRPr>
            </a:lvl1pPr>
          </a:lstStyle>
          <a:p>
            <a:pPr lvl="0"/>
            <a:r>
              <a:rPr lang="en-US" dirty="0"/>
              <a:t>Click here to place bullet point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lvl="0"/>
            <a:r>
              <a:rPr lang="en-US" dirty="0"/>
              <a:t> point and discuss text</a:t>
            </a:r>
          </a:p>
        </p:txBody>
      </p:sp>
      <p:sp>
        <p:nvSpPr>
          <p:cNvPr id="13" name="Text Placeholder 9"/>
          <p:cNvSpPr>
            <a:spLocks noGrp="1"/>
          </p:cNvSpPr>
          <p:nvPr>
            <p:ph type="body" sz="quarter" idx="10" hasCustomPrompt="1"/>
          </p:nvPr>
        </p:nvSpPr>
        <p:spPr>
          <a:xfrm>
            <a:off x="1006250" y="746833"/>
            <a:ext cx="4509180" cy="384721"/>
          </a:xfrm>
          <a:prstGeom prst="rect">
            <a:avLst/>
          </a:prstGeom>
          <a:ln>
            <a:noFill/>
          </a:ln>
        </p:spPr>
        <p:txBody>
          <a:bodyPr wrap="square" lIns="0" tIns="0" rIns="0" bIns="0" anchor="b" anchorCtr="0">
            <a:spAutoFit/>
          </a:bodyPr>
          <a:lstStyle>
            <a:lvl1pPr marL="0" indent="0">
              <a:lnSpc>
                <a:spcPts val="3000"/>
              </a:lnSpc>
              <a:spcBef>
                <a:spcPts val="500"/>
              </a:spcBef>
              <a:buFontTx/>
              <a:buNone/>
              <a:defRPr sz="3600" b="0" i="0">
                <a:solidFill>
                  <a:schemeClr val="bg1"/>
                </a:solidFill>
                <a:latin typeface="Arial" charset="0"/>
                <a:ea typeface="Arial" charset="0"/>
                <a:cs typeface="Arial" charset="0"/>
              </a:defRPr>
            </a:lvl1pPr>
          </a:lstStyle>
          <a:p>
            <a:pPr lvl="0"/>
            <a:r>
              <a:rPr lang="en-US" dirty="0"/>
              <a:t>Place Title Here</a:t>
            </a:r>
          </a:p>
        </p:txBody>
      </p:sp>
    </p:spTree>
    <p:extLst>
      <p:ext uri="{BB962C8B-B14F-4D97-AF65-F5344CB8AC3E}">
        <p14:creationId xmlns:p14="http://schemas.microsoft.com/office/powerpoint/2010/main" val="301868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
        <p:nvSpPr>
          <p:cNvPr id="14" name="Freeform 13"/>
          <p:cNvSpPr/>
          <p:nvPr userDrawn="1"/>
        </p:nvSpPr>
        <p:spPr>
          <a:xfrm>
            <a:off x="0" y="0"/>
            <a:ext cx="9043764" cy="6858000"/>
          </a:xfrm>
          <a:custGeom>
            <a:avLst/>
            <a:gdLst>
              <a:gd name="connsiteX0" fmla="*/ 0 w 9043764"/>
              <a:gd name="connsiteY0" fmla="*/ 0 h 6858000"/>
              <a:gd name="connsiteX1" fmla="*/ 7039427 w 9043764"/>
              <a:gd name="connsiteY1" fmla="*/ 0 h 6858000"/>
              <a:gd name="connsiteX2" fmla="*/ 7160878 w 9043764"/>
              <a:gd name="connsiteY2" fmla="*/ 127387 h 6858000"/>
              <a:gd name="connsiteX3" fmla="*/ 9043764 w 9043764"/>
              <a:gd name="connsiteY3" fmla="*/ 5000743 h 6858000"/>
              <a:gd name="connsiteX4" fmla="*/ 8815579 w 9043764"/>
              <a:gd name="connsiteY4" fmla="*/ 6812118 h 6858000"/>
              <a:gd name="connsiteX5" fmla="*/ 8802550 w 9043764"/>
              <a:gd name="connsiteY5" fmla="*/ 6858000 h 6858000"/>
              <a:gd name="connsiteX6" fmla="*/ 0 w 90437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3764" h="6858000">
                <a:moveTo>
                  <a:pt x="0" y="0"/>
                </a:moveTo>
                <a:lnTo>
                  <a:pt x="7039427" y="0"/>
                </a:lnTo>
                <a:lnTo>
                  <a:pt x="7160878" y="127387"/>
                </a:lnTo>
                <a:cubicBezTo>
                  <a:pt x="8330748" y="1414529"/>
                  <a:pt x="9043764" y="3124369"/>
                  <a:pt x="9043764" y="5000743"/>
                </a:cubicBezTo>
                <a:cubicBezTo>
                  <a:pt x="9043764" y="5626201"/>
                  <a:pt x="8964540" y="6233155"/>
                  <a:pt x="8815579" y="6812118"/>
                </a:cubicBezTo>
                <a:lnTo>
                  <a:pt x="880255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5992" y="6223000"/>
            <a:ext cx="2277161" cy="214086"/>
          </a:xfrm>
          <a:prstGeom prst="rect">
            <a:avLst/>
          </a:prstGeom>
        </p:spPr>
      </p:pic>
      <p:sp>
        <p:nvSpPr>
          <p:cNvPr id="8" name="Text Placeholder 9"/>
          <p:cNvSpPr>
            <a:spLocks noGrp="1"/>
          </p:cNvSpPr>
          <p:nvPr>
            <p:ph type="body" sz="quarter" idx="13" hasCustomPrompt="1"/>
          </p:nvPr>
        </p:nvSpPr>
        <p:spPr>
          <a:xfrm>
            <a:off x="904650" y="2159912"/>
            <a:ext cx="6593430" cy="4103688"/>
          </a:xfrm>
          <a:prstGeom prst="rect">
            <a:avLst/>
          </a:prstGeom>
          <a:ln>
            <a:noFill/>
          </a:ln>
        </p:spPr>
        <p:txBody>
          <a:bodyPr wrap="square" lIns="0" tIns="0" rIns="0" bIns="0" anchor="t" anchorCtr="0">
            <a:spAutoFit/>
          </a:bodyPr>
          <a:lstStyle>
            <a:lvl1pPr marL="457200" marR="0" indent="-349200" algn="l" defTabSz="914400" rtl="0" eaLnBrk="1" fontAlgn="auto" latinLnBrk="0" hangingPunct="1">
              <a:lnSpc>
                <a:spcPts val="3000"/>
              </a:lnSpc>
              <a:spcBef>
                <a:spcPts val="0"/>
              </a:spcBef>
              <a:spcAft>
                <a:spcPts val="2000"/>
              </a:spcAft>
              <a:buClrTx/>
              <a:buSzTx/>
              <a:buFont typeface="Arial" charset="0"/>
              <a:buChar char="•"/>
              <a:tabLst/>
              <a:defRPr sz="3000" b="0" i="0" baseline="0">
                <a:solidFill>
                  <a:schemeClr val="bg1"/>
                </a:solidFill>
                <a:latin typeface="Arial" charset="0"/>
                <a:ea typeface="Arial" charset="0"/>
                <a:cs typeface="Arial" charset="0"/>
              </a:defRPr>
            </a:lvl1pPr>
          </a:lstStyle>
          <a:p>
            <a:pPr lvl="0"/>
            <a:r>
              <a:rPr lang="en-US" dirty="0"/>
              <a:t>Click here to place bullet point</a:t>
            </a:r>
          </a:p>
          <a:p>
            <a:pPr lvl="0"/>
            <a:r>
              <a:rPr lang="en-US" dirty="0"/>
              <a:t>Click here to place bullet point and discuss text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marL="457200" marR="0" lvl="0" indent="-349200" algn="l" defTabSz="914400" rtl="0" eaLnBrk="1" fontAlgn="auto" latinLnBrk="0" hangingPunct="1">
              <a:lnSpc>
                <a:spcPts val="3000"/>
              </a:lnSpc>
              <a:spcBef>
                <a:spcPts val="0"/>
              </a:spcBef>
              <a:spcAft>
                <a:spcPts val="2000"/>
              </a:spcAft>
              <a:buClrTx/>
              <a:buSzTx/>
              <a:buFont typeface="Arial" charset="0"/>
              <a:buChar char="•"/>
              <a:tabLst/>
              <a:defRPr/>
            </a:pPr>
            <a:r>
              <a:rPr lang="en-US" dirty="0"/>
              <a:t>Click here to place bullet point and discuss text</a:t>
            </a:r>
          </a:p>
          <a:p>
            <a:pPr lvl="0"/>
            <a:endParaRPr lang="en-US" dirty="0"/>
          </a:p>
        </p:txBody>
      </p:sp>
      <p:sp>
        <p:nvSpPr>
          <p:cNvPr id="15" name="Text Placeholder 9"/>
          <p:cNvSpPr>
            <a:spLocks noGrp="1"/>
          </p:cNvSpPr>
          <p:nvPr>
            <p:ph type="body" sz="quarter" idx="10" hasCustomPrompt="1"/>
          </p:nvPr>
        </p:nvSpPr>
        <p:spPr>
          <a:xfrm>
            <a:off x="1006250" y="746833"/>
            <a:ext cx="4509180" cy="384721"/>
          </a:xfrm>
          <a:prstGeom prst="rect">
            <a:avLst/>
          </a:prstGeom>
          <a:ln>
            <a:noFill/>
          </a:ln>
        </p:spPr>
        <p:txBody>
          <a:bodyPr wrap="square" lIns="0" tIns="0" rIns="0" bIns="0" anchor="b" anchorCtr="0">
            <a:spAutoFit/>
          </a:bodyPr>
          <a:lstStyle>
            <a:lvl1pPr marL="0" indent="0">
              <a:lnSpc>
                <a:spcPts val="3000"/>
              </a:lnSpc>
              <a:spcBef>
                <a:spcPts val="500"/>
              </a:spcBef>
              <a:buFontTx/>
              <a:buNone/>
              <a:defRPr sz="3000" b="0" i="0">
                <a:solidFill>
                  <a:schemeClr val="bg1"/>
                </a:solidFill>
                <a:latin typeface="Arial" charset="0"/>
                <a:ea typeface="Arial" charset="0"/>
                <a:cs typeface="Arial" charset="0"/>
              </a:defRPr>
            </a:lvl1pPr>
          </a:lstStyle>
          <a:p>
            <a:pPr lvl="0"/>
            <a:r>
              <a:rPr lang="en-US" dirty="0"/>
              <a:t>Place Title Here</a:t>
            </a:r>
          </a:p>
        </p:txBody>
      </p:sp>
    </p:spTree>
    <p:extLst>
      <p:ext uri="{BB962C8B-B14F-4D97-AF65-F5344CB8AC3E}">
        <p14:creationId xmlns:p14="http://schemas.microsoft.com/office/powerpoint/2010/main" val="1755315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6658706" y="0"/>
            <a:ext cx="5533294" cy="6858000"/>
          </a:xfrm>
          <a:custGeom>
            <a:avLst/>
            <a:gdLst>
              <a:gd name="connsiteX0" fmla="*/ 947728 w 5533294"/>
              <a:gd name="connsiteY0" fmla="*/ 0 h 6858000"/>
              <a:gd name="connsiteX1" fmla="*/ 5533294 w 5533294"/>
              <a:gd name="connsiteY1" fmla="*/ 0 h 6858000"/>
              <a:gd name="connsiteX2" fmla="*/ 5533294 w 5533294"/>
              <a:gd name="connsiteY2" fmla="*/ 6858000 h 6858000"/>
              <a:gd name="connsiteX3" fmla="*/ 753704 w 5533294"/>
              <a:gd name="connsiteY3" fmla="*/ 6858000 h 6858000"/>
              <a:gd name="connsiteX4" fmla="*/ 725983 w 5533294"/>
              <a:gd name="connsiteY4" fmla="*/ 6803875 h 6858000"/>
              <a:gd name="connsiteX5" fmla="*/ 0 w 5533294"/>
              <a:gd name="connsiteY5" fmla="*/ 3612104 h 6858000"/>
              <a:gd name="connsiteX6" fmla="*/ 888565 w 5533294"/>
              <a:gd name="connsiteY6" fmla="*/ 1028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3294" h="6858000">
                <a:moveTo>
                  <a:pt x="947728" y="0"/>
                </a:moveTo>
                <a:lnTo>
                  <a:pt x="5533294" y="0"/>
                </a:lnTo>
                <a:lnTo>
                  <a:pt x="5533294" y="6858000"/>
                </a:lnTo>
                <a:lnTo>
                  <a:pt x="753704" y="6858000"/>
                </a:lnTo>
                <a:lnTo>
                  <a:pt x="725983" y="6803875"/>
                </a:lnTo>
                <a:cubicBezTo>
                  <a:pt x="260729" y="5838317"/>
                  <a:pt x="0" y="4755659"/>
                  <a:pt x="0" y="3612104"/>
                </a:cubicBezTo>
                <a:cubicBezTo>
                  <a:pt x="0" y="2341488"/>
                  <a:pt x="321887" y="1146053"/>
                  <a:pt x="888565" y="102894"/>
                </a:cubicBezTo>
                <a:close/>
              </a:path>
            </a:pathLst>
          </a:custGeom>
        </p:spPr>
        <p:txBody>
          <a:bodyPr wrap="square">
            <a:noAutofit/>
          </a:bodyPr>
          <a:lstStyle>
            <a:lvl1pPr>
              <a:defRPr baseline="0"/>
            </a:lvl1pPr>
          </a:lstStyle>
          <a:p>
            <a:r>
              <a:rPr lang="en-US" dirty="0"/>
              <a:t>Place picture here</a:t>
            </a:r>
          </a:p>
        </p:txBody>
      </p:sp>
      <p:sp>
        <p:nvSpPr>
          <p:cNvPr id="3" name="Text Placeholder 9"/>
          <p:cNvSpPr>
            <a:spLocks noGrp="1"/>
          </p:cNvSpPr>
          <p:nvPr>
            <p:ph type="body" sz="quarter" idx="10" hasCustomPrompt="1"/>
          </p:nvPr>
        </p:nvSpPr>
        <p:spPr>
          <a:xfrm>
            <a:off x="1035278" y="2073221"/>
            <a:ext cx="4521460" cy="3077766"/>
          </a:xfrm>
          <a:prstGeom prst="rect">
            <a:avLst/>
          </a:prstGeom>
          <a:ln>
            <a:noFill/>
          </a:ln>
        </p:spPr>
        <p:txBody>
          <a:bodyPr wrap="square" lIns="0" tIns="0" rIns="0" bIns="0" anchor="ctr" anchorCtr="0">
            <a:spAutoFit/>
          </a:bodyPr>
          <a:lstStyle>
            <a:lvl1pPr marL="0" marR="0" indent="0" algn="l" defTabSz="914400" rtl="0" eaLnBrk="1" fontAlgn="auto" latinLnBrk="0" hangingPunct="1">
              <a:lnSpc>
                <a:spcPts val="4000"/>
              </a:lnSpc>
              <a:spcBef>
                <a:spcPts val="0"/>
              </a:spcBef>
              <a:spcAft>
                <a:spcPts val="0"/>
              </a:spcAft>
              <a:buClrTx/>
              <a:buSzTx/>
              <a:buFontTx/>
              <a:buNone/>
              <a:tabLst/>
              <a:defRPr sz="4000" b="0" i="0" baseline="0">
                <a:solidFill>
                  <a:schemeClr val="accent4"/>
                </a:solidFill>
                <a:latin typeface="Arial" charset="0"/>
                <a:ea typeface="Arial" charset="0"/>
                <a:cs typeface="Arial" charset="0"/>
              </a:defRPr>
            </a:lvl1pPr>
          </a:lstStyle>
          <a:p>
            <a:pPr marL="0" marR="0" lvl="0" indent="0" algn="l" defTabSz="914400" rtl="0" eaLnBrk="1" fontAlgn="auto" latinLnBrk="0" hangingPunct="1">
              <a:lnSpc>
                <a:spcPts val="4000"/>
              </a:lnSpc>
              <a:spcBef>
                <a:spcPts val="0"/>
              </a:spcBef>
              <a:spcAft>
                <a:spcPts val="0"/>
              </a:spcAft>
              <a:buClrTx/>
              <a:buSzTx/>
              <a:buFontTx/>
              <a:buNone/>
              <a:tabLst/>
              <a:defRPr/>
            </a:pPr>
            <a:r>
              <a:rPr lang="en-US"/>
              <a:t>Here we can place a title or a question.</a:t>
            </a:r>
          </a:p>
          <a:p>
            <a:pPr marL="0" marR="0" lvl="0" indent="0" algn="l" defTabSz="914400" rtl="0" eaLnBrk="1" fontAlgn="auto" latinLnBrk="0" hangingPunct="1">
              <a:lnSpc>
                <a:spcPts val="4000"/>
              </a:lnSpc>
              <a:spcBef>
                <a:spcPts val="0"/>
              </a:spcBef>
              <a:spcAft>
                <a:spcPts val="0"/>
              </a:spcAft>
              <a:buClrTx/>
              <a:buSzTx/>
              <a:buFontTx/>
              <a:buNone/>
              <a:tabLst/>
              <a:defRPr/>
            </a:pPr>
            <a:endParaRPr lang="en-US"/>
          </a:p>
          <a:p>
            <a:pPr marL="0" marR="0" lvl="0" indent="0" algn="l" defTabSz="914400" rtl="0" eaLnBrk="1" fontAlgn="auto" latinLnBrk="0" hangingPunct="1">
              <a:lnSpc>
                <a:spcPts val="4000"/>
              </a:lnSpc>
              <a:spcBef>
                <a:spcPts val="0"/>
              </a:spcBef>
              <a:spcAft>
                <a:spcPts val="0"/>
              </a:spcAft>
              <a:buClrTx/>
              <a:buSzTx/>
              <a:buFontTx/>
              <a:buNone/>
              <a:tabLst/>
              <a:defRPr/>
            </a:pPr>
            <a:r>
              <a:rPr lang="en-US"/>
              <a:t>Or maybe a testimonial.</a:t>
            </a:r>
          </a:p>
          <a:p>
            <a:pPr lvl="0"/>
            <a:endParaRPr lang="en-US"/>
          </a:p>
        </p:txBody>
      </p:sp>
    </p:spTree>
    <p:extLst>
      <p:ext uri="{BB962C8B-B14F-4D97-AF65-F5344CB8AC3E}">
        <p14:creationId xmlns:p14="http://schemas.microsoft.com/office/powerpoint/2010/main" val="150787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DCA9C7-7DA0-468C-A090-64450230B120}"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DRAFT PLEASE DO NOT DISTRIBUTE </a:t>
            </a:r>
          </a:p>
        </p:txBody>
      </p:sp>
      <p:sp>
        <p:nvSpPr>
          <p:cNvPr id="6" name="Slide Number Placeholder 5"/>
          <p:cNvSpPr>
            <a:spLocks noGrp="1"/>
          </p:cNvSpPr>
          <p:nvPr>
            <p:ph type="sldNum" sz="quarter" idx="12"/>
          </p:nvPr>
        </p:nvSpPr>
        <p:spPr/>
        <p:txBody>
          <a:bodyPr/>
          <a:lstStyle/>
          <a:p>
            <a:fld id="{C8F14D4C-F581-4563-93DC-771400C929D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64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0E42-5C42-47FE-BE96-75C916B95783}"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DRAFT PLEASE DO NOT DISTRIBUTE </a:t>
            </a:r>
          </a:p>
        </p:txBody>
      </p:sp>
      <p:sp>
        <p:nvSpPr>
          <p:cNvPr id="7" name="Slide Number Placeholder 6"/>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416629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AB098B-F9A3-4A9C-9DBC-41057ED528B3}" type="datetime1">
              <a:rPr lang="en-US" smtClean="0"/>
              <a:t>10/27/2021</a:t>
            </a:fld>
            <a:endParaRPr lang="en-US" dirty="0"/>
          </a:p>
        </p:txBody>
      </p:sp>
      <p:sp>
        <p:nvSpPr>
          <p:cNvPr id="8" name="Footer Placeholder 7"/>
          <p:cNvSpPr>
            <a:spLocks noGrp="1"/>
          </p:cNvSpPr>
          <p:nvPr>
            <p:ph type="ftr" sz="quarter" idx="11"/>
          </p:nvPr>
        </p:nvSpPr>
        <p:spPr/>
        <p:txBody>
          <a:bodyPr/>
          <a:lstStyle/>
          <a:p>
            <a:r>
              <a:rPr lang="en-US" dirty="0"/>
              <a:t>DRAFT PLEASE DO NOT DISTRIBUTE </a:t>
            </a:r>
          </a:p>
        </p:txBody>
      </p:sp>
      <p:sp>
        <p:nvSpPr>
          <p:cNvPr id="9" name="Slide Number Placeholder 8"/>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159083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2F3CDE-22A4-4019-A5FA-AD150F11A79B}" type="datetime1">
              <a:rPr lang="en-US" smtClean="0"/>
              <a:t>10/27/2021</a:t>
            </a:fld>
            <a:endParaRPr lang="en-US" dirty="0"/>
          </a:p>
        </p:txBody>
      </p:sp>
      <p:sp>
        <p:nvSpPr>
          <p:cNvPr id="4" name="Footer Placeholder 3"/>
          <p:cNvSpPr>
            <a:spLocks noGrp="1"/>
          </p:cNvSpPr>
          <p:nvPr>
            <p:ph type="ftr" sz="quarter" idx="11"/>
          </p:nvPr>
        </p:nvSpPr>
        <p:spPr/>
        <p:txBody>
          <a:bodyPr/>
          <a:lstStyle/>
          <a:p>
            <a:r>
              <a:rPr lang="en-US" dirty="0"/>
              <a:t>DRAFT PLEASE DO NOT DISTRIBUTE </a:t>
            </a:r>
          </a:p>
        </p:txBody>
      </p:sp>
      <p:sp>
        <p:nvSpPr>
          <p:cNvPr id="5" name="Slide Number Placeholder 4"/>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312969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C65AECE-B1FB-4130-A2F2-DE411BD02BC5}" type="datetime1">
              <a:rPr lang="en-US" smtClean="0"/>
              <a:t>10/27/2021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DRAFT PLEASE DO NOT DISTRIBUTE </a:t>
            </a:r>
          </a:p>
        </p:txBody>
      </p:sp>
      <p:sp>
        <p:nvSpPr>
          <p:cNvPr id="9" name="Slide Number Placeholder 8"/>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326888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D6526BE-6217-4556-8F53-75E192E56B4E}" type="datetime1">
              <a:rPr lang="en-US" smtClean="0"/>
              <a:t>10/27/2021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DRAFT PLEASE DO NOT DISTRIBUTE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F14D4C-F581-4563-93DC-771400C929D8}" type="slidenum">
              <a:rPr lang="en-US" smtClean="0"/>
              <a:t>‹#›</a:t>
            </a:fld>
            <a:endParaRPr lang="en-US" dirty="0"/>
          </a:p>
        </p:txBody>
      </p:sp>
    </p:spTree>
    <p:extLst>
      <p:ext uri="{BB962C8B-B14F-4D97-AF65-F5344CB8AC3E}">
        <p14:creationId xmlns:p14="http://schemas.microsoft.com/office/powerpoint/2010/main" val="8064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E24837-815C-4395-A96B-40AB249B52DF}"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DRAFT PLEASE DO NOT DISTRIBUTE </a:t>
            </a:r>
          </a:p>
        </p:txBody>
      </p:sp>
      <p:sp>
        <p:nvSpPr>
          <p:cNvPr id="7" name="Slide Number Placeholder 6"/>
          <p:cNvSpPr>
            <a:spLocks noGrp="1"/>
          </p:cNvSpPr>
          <p:nvPr>
            <p:ph type="sldNum" sz="quarter" idx="12"/>
          </p:nvPr>
        </p:nvSpPr>
        <p:spPr/>
        <p:txBody>
          <a:bodyPr/>
          <a:lstStyle/>
          <a:p>
            <a:fld id="{C8F14D4C-F581-4563-93DC-771400C929D8}" type="slidenum">
              <a:rPr lang="en-US" smtClean="0"/>
              <a:t>‹#›</a:t>
            </a:fld>
            <a:endParaRPr lang="en-US" dirty="0"/>
          </a:p>
        </p:txBody>
      </p:sp>
    </p:spTree>
    <p:extLst>
      <p:ext uri="{BB962C8B-B14F-4D97-AF65-F5344CB8AC3E}">
        <p14:creationId xmlns:p14="http://schemas.microsoft.com/office/powerpoint/2010/main" val="20260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9F3AEC-ABFE-4A98-96CF-EB67E3687252}" type="datetime1">
              <a:rPr lang="en-US" smtClean="0"/>
              <a:t>10/27/2021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DRAFT PLEASE DO NOT DISTRIBUTE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8F14D4C-F581-4563-93DC-771400C929D8}"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5856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 id="2147483761" r:id="rId13"/>
    <p:sldLayoutId id="2147483763" r:id="rId14"/>
    <p:sldLayoutId id="2147483765" r:id="rId15"/>
    <p:sldLayoutId id="2147483766" r:id="rId16"/>
    <p:sldLayoutId id="2147483769" r:id="rId17"/>
    <p:sldLayoutId id="2147483770" r:id="rId18"/>
    <p:sldLayoutId id="2147483774" r:id="rId19"/>
    <p:sldLayoutId id="2147483776" r:id="rId20"/>
    <p:sldLayoutId id="2147483777" r:id="rId21"/>
    <p:sldLayoutId id="2147483779" r:id="rId22"/>
    <p:sldLayoutId id="2147483792" r:id="rId23"/>
    <p:sldLayoutId id="2147483797" r:id="rId24"/>
    <p:sldLayoutId id="2147483798" r:id="rId25"/>
    <p:sldLayoutId id="2147483799" r:id="rId26"/>
    <p:sldLayoutId id="2147483800" r:id="rId27"/>
    <p:sldLayoutId id="2147483809" r:id="rId28"/>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3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jpg"/><Relationship Id="rId5" Type="http://schemas.microsoft.com/office/2007/relationships/hdphoto" Target="../media/hdphoto1.wdp"/><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undp.sharepoint.com/teams/TalentDevelopmentHub" TargetMode="External"/><Relationship Id="rId5" Type="http://schemas.openxmlformats.org/officeDocument/2006/relationships/hyperlink" Target="mailto:career.development@undp.org" TargetMode="Externa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and holding binoculars">
            <a:extLst>
              <a:ext uri="{FF2B5EF4-FFF2-40B4-BE49-F238E27FC236}">
                <a16:creationId xmlns:a16="http://schemas.microsoft.com/office/drawing/2014/main" id="{469D0385-5796-4BC2-9FCD-61F6A746AFD8}"/>
              </a:ext>
            </a:extLst>
          </p:cNvPr>
          <p:cNvPicPr>
            <a:picLocks noChangeAspect="1"/>
          </p:cNvPicPr>
          <p:nvPr/>
        </p:nvPicPr>
        <p:blipFill>
          <a:blip r:embed="rId3" cstate="print">
            <a:extLst>
              <a:ext uri="{28A0092B-C50C-407E-A947-70E740481C1C}">
                <a14:useLocalDpi xmlns:a14="http://schemas.microsoft.com/office/drawing/2010/main" val="0"/>
              </a:ext>
            </a:extLst>
          </a:blip>
          <a:srcRect t="15626" b="15626"/>
          <a:stretch/>
        </p:blipFill>
        <p:spPr>
          <a:xfrm>
            <a:off x="0" y="-2327"/>
            <a:ext cx="12261669" cy="5528965"/>
          </a:xfrm>
          <a:prstGeom prst="rect">
            <a:avLst/>
          </a:prstGeom>
        </p:spPr>
      </p:pic>
      <p:sp>
        <p:nvSpPr>
          <p:cNvPr id="4" name="Rectangle 3">
            <a:extLst>
              <a:ext uri="{FF2B5EF4-FFF2-40B4-BE49-F238E27FC236}">
                <a16:creationId xmlns:a16="http://schemas.microsoft.com/office/drawing/2014/main" id="{E05D7E11-B38B-405E-AE2D-6AA02A10822A}"/>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6" name="TextBox 6">
            <a:extLst>
              <a:ext uri="{FF2B5EF4-FFF2-40B4-BE49-F238E27FC236}">
                <a16:creationId xmlns:a16="http://schemas.microsoft.com/office/drawing/2014/main" id="{F414C125-4DB1-448E-83A6-09C81B03AFB8}"/>
              </a:ext>
            </a:extLst>
          </p:cNvPr>
          <p:cNvSpPr txBox="1"/>
          <p:nvPr/>
        </p:nvSpPr>
        <p:spPr>
          <a:xfrm>
            <a:off x="663028" y="5526638"/>
            <a:ext cx="1937461" cy="114108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85000"/>
              </a:lnSpc>
              <a:spcBef>
                <a:spcPct val="0"/>
              </a:spcBef>
            </a:pPr>
            <a:r>
              <a:rPr lang="en-US" sz="2000" b="1" spc="-50" dirty="0">
                <a:solidFill>
                  <a:srgbClr val="0070C0"/>
                </a:solidFill>
                <a:ea typeface="+mj-ea"/>
                <a:cs typeface="Segoe UI"/>
              </a:rPr>
              <a:t>Wednesday</a:t>
            </a:r>
          </a:p>
          <a:p>
            <a:pPr algn="r">
              <a:lnSpc>
                <a:spcPct val="85000"/>
              </a:lnSpc>
              <a:spcBef>
                <a:spcPct val="0"/>
              </a:spcBef>
            </a:pPr>
            <a:r>
              <a:rPr lang="en-US" sz="2000" b="1" spc="-50" dirty="0">
                <a:solidFill>
                  <a:srgbClr val="0070C0"/>
                </a:solidFill>
                <a:ea typeface="+mj-ea"/>
                <a:cs typeface="Segoe UI"/>
              </a:rPr>
              <a:t>27 October</a:t>
            </a:r>
          </a:p>
          <a:p>
            <a:pPr algn="r">
              <a:lnSpc>
                <a:spcPct val="85000"/>
              </a:lnSpc>
              <a:spcBef>
                <a:spcPct val="0"/>
              </a:spcBef>
            </a:pPr>
            <a:r>
              <a:rPr lang="en-US" sz="2000" b="1" spc="-50" dirty="0">
                <a:solidFill>
                  <a:srgbClr val="0070C0"/>
                </a:solidFill>
                <a:ea typeface="+mj-ea"/>
                <a:cs typeface="Segoe UI"/>
              </a:rPr>
              <a:t> 2021</a:t>
            </a:r>
          </a:p>
          <a:p>
            <a:pPr algn="ctr">
              <a:lnSpc>
                <a:spcPct val="85000"/>
              </a:lnSpc>
              <a:spcBef>
                <a:spcPct val="0"/>
              </a:spcBef>
            </a:pPr>
            <a:endParaRPr lang="en-US" sz="2000" spc="-50" dirty="0">
              <a:solidFill>
                <a:srgbClr val="C00000"/>
              </a:solidFill>
              <a:ea typeface="+mj-ea"/>
              <a:cs typeface="Segoe UI" panose="020B0502040204020203" pitchFamily="34" charset="0"/>
            </a:endParaRPr>
          </a:p>
        </p:txBody>
      </p:sp>
      <p:cxnSp>
        <p:nvCxnSpPr>
          <p:cNvPr id="10" name="Straight Connector 9">
            <a:extLst>
              <a:ext uri="{FF2B5EF4-FFF2-40B4-BE49-F238E27FC236}">
                <a16:creationId xmlns:a16="http://schemas.microsoft.com/office/drawing/2014/main" id="{B87E1E5F-2032-4BF4-82F0-8CCF292BCAEF}"/>
              </a:ext>
            </a:extLst>
          </p:cNvPr>
          <p:cNvCxnSpPr>
            <a:cxnSpLocks/>
          </p:cNvCxnSpPr>
          <p:nvPr/>
        </p:nvCxnSpPr>
        <p:spPr>
          <a:xfrm>
            <a:off x="2695905" y="5526638"/>
            <a:ext cx="0" cy="749351"/>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5DAD42C-68D3-408E-BA69-33360E3A0B3C}"/>
              </a:ext>
            </a:extLst>
          </p:cNvPr>
          <p:cNvSpPr/>
          <p:nvPr/>
        </p:nvSpPr>
        <p:spPr>
          <a:xfrm>
            <a:off x="2791322" y="5598593"/>
            <a:ext cx="9400677" cy="699359"/>
          </a:xfrm>
          <a:prstGeom prst="rect">
            <a:avLst/>
          </a:prstGeom>
          <a:noFill/>
        </p:spPr>
        <p:txBody>
          <a:bodyPr wrap="square" rtlCol="0" anchor="t">
            <a:spAutoFit/>
          </a:bodyPr>
          <a:lstStyle/>
          <a:p>
            <a:pPr>
              <a:lnSpc>
                <a:spcPct val="85000"/>
              </a:lnSpc>
              <a:spcBef>
                <a:spcPct val="0"/>
              </a:spcBef>
            </a:pPr>
            <a:r>
              <a:rPr lang="en-US" sz="4600" spc="-50" dirty="0">
                <a:solidFill>
                  <a:srgbClr val="0070C0"/>
                </a:solidFill>
                <a:ea typeface="+mj-ea"/>
                <a:cs typeface="Segoe UI"/>
              </a:rPr>
              <a:t>Career Development Beyond Job Titles</a:t>
            </a:r>
          </a:p>
        </p:txBody>
      </p:sp>
      <p:pic>
        <p:nvPicPr>
          <p:cNvPr id="18" name="Picture 17">
            <a:extLst>
              <a:ext uri="{FF2B5EF4-FFF2-40B4-BE49-F238E27FC236}">
                <a16:creationId xmlns:a16="http://schemas.microsoft.com/office/drawing/2014/main" id="{BAE25A51-9872-4C21-A1D8-26F3BBD896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53344" y="32725"/>
            <a:ext cx="1143239" cy="1071282"/>
          </a:xfrm>
          <a:prstGeom prst="rect">
            <a:avLst/>
          </a:prstGeom>
        </p:spPr>
      </p:pic>
      <p:pic>
        <p:nvPicPr>
          <p:cNvPr id="19" name="Picture 2" descr="Image result for undp logo black">
            <a:extLst>
              <a:ext uri="{FF2B5EF4-FFF2-40B4-BE49-F238E27FC236}">
                <a16:creationId xmlns:a16="http://schemas.microsoft.com/office/drawing/2014/main" id="{54AD888C-8367-44E3-BE68-8C182A5972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30774" y="37852"/>
            <a:ext cx="532790" cy="10790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6CFEF71-A193-447A-A0B9-3FC9F78A43B7}"/>
              </a:ext>
            </a:extLst>
          </p:cNvPr>
          <p:cNvSpPr>
            <a:spLocks noGrp="1"/>
          </p:cNvSpPr>
          <p:nvPr>
            <p:ph type="sldNum" sz="quarter" idx="12"/>
          </p:nvPr>
        </p:nvSpPr>
        <p:spPr/>
        <p:txBody>
          <a:bodyPr/>
          <a:lstStyle/>
          <a:p>
            <a:fld id="{C8F14D4C-F581-4563-93DC-771400C929D8}" type="slidenum">
              <a:rPr lang="en-US" smtClean="0"/>
              <a:t>1</a:t>
            </a:fld>
            <a:endParaRPr lang="en-US" dirty="0"/>
          </a:p>
        </p:txBody>
      </p:sp>
    </p:spTree>
    <p:extLst>
      <p:ext uri="{BB962C8B-B14F-4D97-AF65-F5344CB8AC3E}">
        <p14:creationId xmlns:p14="http://schemas.microsoft.com/office/powerpoint/2010/main" val="4207477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ransparent cube box">
            <a:extLst>
              <a:ext uri="{FF2B5EF4-FFF2-40B4-BE49-F238E27FC236}">
                <a16:creationId xmlns:a16="http://schemas.microsoft.com/office/drawing/2014/main" id="{1C66CA24-B9B8-461D-BE8A-4922806FFB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09" b="15925"/>
          <a:stretch/>
        </p:blipFill>
        <p:spPr>
          <a:xfrm flipH="1">
            <a:off x="4" y="0"/>
            <a:ext cx="12191996" cy="6337190"/>
          </a:xfrm>
          <a:prstGeom prst="rect">
            <a:avLst/>
          </a:prstGeom>
        </p:spPr>
      </p:pic>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10</a:t>
            </a:fld>
            <a:endParaRPr lang="en-US" dirty="0"/>
          </a:p>
        </p:txBody>
      </p:sp>
      <p:sp>
        <p:nvSpPr>
          <p:cNvPr id="8" name="Rectangle 2">
            <a:extLst>
              <a:ext uri="{FF2B5EF4-FFF2-40B4-BE49-F238E27FC236}">
                <a16:creationId xmlns:a16="http://schemas.microsoft.com/office/drawing/2014/main" id="{1701A8C8-5324-496F-8BEA-552B1B803C38}"/>
              </a:ext>
            </a:extLst>
          </p:cNvPr>
          <p:cNvSpPr txBox="1">
            <a:spLocks noChangeArrowheads="1"/>
          </p:cNvSpPr>
          <p:nvPr/>
        </p:nvSpPr>
        <p:spPr>
          <a:xfrm>
            <a:off x="-2926082" y="1330782"/>
            <a:ext cx="12191999" cy="74676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4000" dirty="0">
                <a:solidFill>
                  <a:schemeClr val="accent2"/>
                </a:solidFill>
              </a:rPr>
              <a:t>“So, what do you do?”</a:t>
            </a:r>
          </a:p>
        </p:txBody>
      </p:sp>
      <p:sp>
        <p:nvSpPr>
          <p:cNvPr id="11" name="Rectangle 2">
            <a:extLst>
              <a:ext uri="{FF2B5EF4-FFF2-40B4-BE49-F238E27FC236}">
                <a16:creationId xmlns:a16="http://schemas.microsoft.com/office/drawing/2014/main" id="{669C22BA-58C6-49B3-A317-AD7180E6CA62}"/>
              </a:ext>
            </a:extLst>
          </p:cNvPr>
          <p:cNvSpPr txBox="1">
            <a:spLocks noChangeArrowheads="1"/>
          </p:cNvSpPr>
          <p:nvPr/>
        </p:nvSpPr>
        <p:spPr>
          <a:xfrm>
            <a:off x="5869579" y="3931718"/>
            <a:ext cx="3518262" cy="74676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3200" dirty="0">
                <a:solidFill>
                  <a:schemeClr val="accent2"/>
                </a:solidFill>
              </a:rPr>
              <a:t>“Oh, I’m a Talent Development Analyst for UNDP.”</a:t>
            </a:r>
          </a:p>
        </p:txBody>
      </p:sp>
      <p:sp>
        <p:nvSpPr>
          <p:cNvPr id="12" name="Rectangle 2">
            <a:extLst>
              <a:ext uri="{FF2B5EF4-FFF2-40B4-BE49-F238E27FC236}">
                <a16:creationId xmlns:a16="http://schemas.microsoft.com/office/drawing/2014/main" id="{CD2338ED-8DB1-4165-A141-5AEB911759C7}"/>
              </a:ext>
            </a:extLst>
          </p:cNvPr>
          <p:cNvSpPr txBox="1">
            <a:spLocks noChangeArrowheads="1"/>
          </p:cNvSpPr>
          <p:nvPr/>
        </p:nvSpPr>
        <p:spPr>
          <a:xfrm>
            <a:off x="-3" y="249505"/>
            <a:ext cx="12191999" cy="74676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6000" b="1" dirty="0">
                <a:solidFill>
                  <a:schemeClr val="accent2"/>
                </a:solidFill>
              </a:rPr>
              <a:t>Living in a Box</a:t>
            </a:r>
          </a:p>
        </p:txBody>
      </p:sp>
    </p:spTree>
    <p:extLst>
      <p:ext uri="{BB962C8B-B14F-4D97-AF65-F5344CB8AC3E}">
        <p14:creationId xmlns:p14="http://schemas.microsoft.com/office/powerpoint/2010/main" val="8520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vert="horz" lIns="91440" tIns="45720" rIns="91440" bIns="45720" rtlCol="0" anchor="b">
            <a:normAutofit/>
          </a:bodyPr>
          <a:lstStyle/>
          <a:p>
            <a:r>
              <a:rPr lang="en-US" sz="4000" b="1" dirty="0">
                <a:solidFill>
                  <a:schemeClr val="accent2"/>
                </a:solidFill>
              </a:rPr>
              <a:t>D</a:t>
            </a:r>
            <a:r>
              <a:rPr lang="en-GB" sz="4000" b="1" dirty="0" err="1">
                <a:solidFill>
                  <a:schemeClr val="accent2"/>
                </a:solidFill>
              </a:rPr>
              <a:t>isempowering</a:t>
            </a:r>
            <a:r>
              <a:rPr lang="en-GB" sz="4000" b="1" dirty="0">
                <a:solidFill>
                  <a:schemeClr val="accent2"/>
                </a:solidFill>
              </a:rPr>
              <a:t> beliefs and thoughts</a:t>
            </a:r>
            <a:endParaRPr lang="en-US" sz="4000" dirty="0">
              <a:solidFill>
                <a:schemeClr val="accent2"/>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11</a:t>
            </a:fld>
            <a:endParaRPr lang="en-US" dirty="0"/>
          </a:p>
        </p:txBody>
      </p:sp>
      <p:sp>
        <p:nvSpPr>
          <p:cNvPr id="14" name="TextBox 13">
            <a:extLst>
              <a:ext uri="{FF2B5EF4-FFF2-40B4-BE49-F238E27FC236}">
                <a16:creationId xmlns:a16="http://schemas.microsoft.com/office/drawing/2014/main" id="{5BD93050-3620-4866-A69E-BB870B5B22CB}"/>
              </a:ext>
            </a:extLst>
          </p:cNvPr>
          <p:cNvSpPr txBox="1"/>
          <p:nvPr/>
        </p:nvSpPr>
        <p:spPr>
          <a:xfrm>
            <a:off x="1097280" y="2012822"/>
            <a:ext cx="6586811" cy="3070071"/>
          </a:xfrm>
          <a:prstGeom prst="rect">
            <a:avLst/>
          </a:prstGeom>
          <a:noFill/>
        </p:spPr>
        <p:txBody>
          <a:bodyPr wrap="square" rtlCol="0">
            <a:spAutoFit/>
          </a:bodyPr>
          <a:lstStyle/>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Self-worth and perceived status</a:t>
            </a:r>
          </a:p>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Coping with change</a:t>
            </a:r>
          </a:p>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Adding value to the organization</a:t>
            </a:r>
          </a:p>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How the organization sees you</a:t>
            </a:r>
          </a:p>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Differentiating yourself</a:t>
            </a:r>
          </a:p>
          <a:p>
            <a:pPr marL="457200" indent="-457200">
              <a:spcAft>
                <a:spcPts val="900"/>
              </a:spcAft>
              <a:buFont typeface="Arial" panose="020B0604020202020204" pitchFamily="34" charset="0"/>
              <a:buChar char="•"/>
            </a:pPr>
            <a:r>
              <a:rPr lang="en-US" sz="2600" spc="-50" dirty="0">
                <a:solidFill>
                  <a:schemeClr val="accent2"/>
                </a:solidFill>
                <a:latin typeface="+mj-lt"/>
                <a:ea typeface="+mj-ea"/>
                <a:cs typeface="+mj-cs"/>
              </a:rPr>
              <a:t>How you experience life</a:t>
            </a:r>
            <a:endParaRPr lang="en-GB" sz="2600" dirty="0">
              <a:latin typeface="Calibri Light" panose="020F0302020204030204" pitchFamily="34" charset="0"/>
              <a:cs typeface="Calibri Light" panose="020F0302020204030204" pitchFamily="34" charset="0"/>
            </a:endParaRPr>
          </a:p>
        </p:txBody>
      </p:sp>
      <p:pic>
        <p:nvPicPr>
          <p:cNvPr id="7" name="Picture 6" descr="A picture containing person&#10;&#10;Description automatically generated">
            <a:extLst>
              <a:ext uri="{FF2B5EF4-FFF2-40B4-BE49-F238E27FC236}">
                <a16:creationId xmlns:a16="http://schemas.microsoft.com/office/drawing/2014/main" id="{25044564-3CFB-41FC-9CDA-8A7EB30064E2}"/>
              </a:ext>
            </a:extLst>
          </p:cNvPr>
          <p:cNvPicPr>
            <a:picLocks noChangeAspect="1"/>
          </p:cNvPicPr>
          <p:nvPr/>
        </p:nvPicPr>
        <p:blipFill rotWithShape="1">
          <a:blip r:embed="rId3">
            <a:extLst>
              <a:ext uri="{28A0092B-C50C-407E-A947-70E740481C1C}">
                <a14:useLocalDpi xmlns:a14="http://schemas.microsoft.com/office/drawing/2010/main" val="0"/>
              </a:ext>
            </a:extLst>
          </a:blip>
          <a:srcRect l="3485" t="3734" r="47122" b="4293"/>
          <a:stretch/>
        </p:blipFill>
        <p:spPr>
          <a:xfrm>
            <a:off x="7160126" y="1931122"/>
            <a:ext cx="3396344" cy="4209512"/>
          </a:xfrm>
          <a:prstGeom prst="rect">
            <a:avLst/>
          </a:prstGeom>
        </p:spPr>
      </p:pic>
    </p:spTree>
    <p:extLst>
      <p:ext uri="{BB962C8B-B14F-4D97-AF65-F5344CB8AC3E}">
        <p14:creationId xmlns:p14="http://schemas.microsoft.com/office/powerpoint/2010/main" val="12953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ouquet of flowers&#10;&#10;Description automatically generated with low confidence">
            <a:extLst>
              <a:ext uri="{FF2B5EF4-FFF2-40B4-BE49-F238E27FC236}">
                <a16:creationId xmlns:a16="http://schemas.microsoft.com/office/drawing/2014/main" id="{80C5902E-3642-4B40-93EE-7B827199F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05" b="22186"/>
          <a:stretch/>
        </p:blipFill>
        <p:spPr>
          <a:xfrm flipH="1">
            <a:off x="1190625" y="1877424"/>
            <a:ext cx="9965055" cy="4351925"/>
          </a:xfrm>
          <a:prstGeom prst="rect">
            <a:avLst/>
          </a:prstGeom>
        </p:spPr>
      </p:pic>
      <p:sp>
        <p:nvSpPr>
          <p:cNvPr id="285698" name="Rectangle 2"/>
          <p:cNvSpPr>
            <a:spLocks noGrp="1" noChangeArrowheads="1"/>
          </p:cNvSpPr>
          <p:nvPr>
            <p:ph type="title"/>
          </p:nvPr>
        </p:nvSpPr>
        <p:spPr/>
        <p:txBody>
          <a:bodyPr vert="horz" lIns="91440" tIns="45720" rIns="91440" bIns="45720" rtlCol="0" anchor="b">
            <a:normAutofit/>
          </a:bodyPr>
          <a:lstStyle/>
          <a:p>
            <a:r>
              <a:rPr lang="en-US" sz="4000" b="1" dirty="0">
                <a:solidFill>
                  <a:schemeClr val="accent2"/>
                </a:solidFill>
              </a:rPr>
              <a:t>Perceptions of job titles are NOT reality</a:t>
            </a:r>
            <a:endParaRPr lang="en-US" sz="4000" dirty="0">
              <a:solidFill>
                <a:schemeClr val="accent2"/>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12</a:t>
            </a:fld>
            <a:endParaRPr lang="en-US" dirty="0"/>
          </a:p>
        </p:txBody>
      </p:sp>
      <p:sp>
        <p:nvSpPr>
          <p:cNvPr id="14" name="TextBox 13">
            <a:extLst>
              <a:ext uri="{FF2B5EF4-FFF2-40B4-BE49-F238E27FC236}">
                <a16:creationId xmlns:a16="http://schemas.microsoft.com/office/drawing/2014/main" id="{5BD93050-3620-4866-A69E-BB870B5B22CB}"/>
              </a:ext>
            </a:extLst>
          </p:cNvPr>
          <p:cNvSpPr txBox="1"/>
          <p:nvPr/>
        </p:nvSpPr>
        <p:spPr>
          <a:xfrm>
            <a:off x="7114902" y="2116183"/>
            <a:ext cx="6586811" cy="2339102"/>
          </a:xfrm>
          <a:prstGeom prst="rect">
            <a:avLst/>
          </a:prstGeom>
          <a:noFill/>
        </p:spPr>
        <p:txBody>
          <a:bodyPr wrap="square" rtlCol="0">
            <a:spAutoFit/>
          </a:bodyPr>
          <a:lstStyle/>
          <a:p>
            <a:pPr marL="457200" indent="-457200">
              <a:spcAft>
                <a:spcPts val="3000"/>
              </a:spcAft>
              <a:buFont typeface="Arial" panose="020B0604020202020204" pitchFamily="34" charset="0"/>
              <a:buChar char="•"/>
            </a:pPr>
            <a:r>
              <a:rPr lang="en-US" sz="3200" spc="-50" dirty="0">
                <a:solidFill>
                  <a:schemeClr val="accent2"/>
                </a:solidFill>
                <a:latin typeface="+mj-lt"/>
                <a:ea typeface="+mj-ea"/>
                <a:cs typeface="+mj-cs"/>
              </a:rPr>
              <a:t>Misleading titles</a:t>
            </a:r>
          </a:p>
          <a:p>
            <a:pPr marL="457200" indent="-457200">
              <a:spcAft>
                <a:spcPts val="3000"/>
              </a:spcAft>
              <a:buFont typeface="Arial" panose="020B0604020202020204" pitchFamily="34" charset="0"/>
              <a:buChar char="•"/>
            </a:pPr>
            <a:r>
              <a:rPr lang="en-US" sz="3200" spc="-50" dirty="0">
                <a:solidFill>
                  <a:schemeClr val="accent2"/>
                </a:solidFill>
                <a:latin typeface="+mj-lt"/>
                <a:ea typeface="+mj-ea"/>
                <a:cs typeface="+mj-cs"/>
              </a:rPr>
              <a:t>Company variations</a:t>
            </a:r>
          </a:p>
          <a:p>
            <a:pPr marL="457200" indent="-457200">
              <a:spcAft>
                <a:spcPts val="3000"/>
              </a:spcAft>
              <a:buFont typeface="Arial" panose="020B0604020202020204" pitchFamily="34" charset="0"/>
              <a:buChar char="•"/>
            </a:pPr>
            <a:r>
              <a:rPr lang="en-US" sz="3200" spc="-50" dirty="0">
                <a:solidFill>
                  <a:schemeClr val="accent2"/>
                </a:solidFill>
                <a:latin typeface="+mj-lt"/>
                <a:ea typeface="+mj-ea"/>
                <a:cs typeface="+mj-cs"/>
              </a:rPr>
              <a:t>Changing landscape</a:t>
            </a:r>
            <a:endParaRPr lang="en-GB"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963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25395-2A9E-4F7D-8112-B94A582298FE}"/>
              </a:ext>
            </a:extLst>
          </p:cNvPr>
          <p:cNvSpPr/>
          <p:nvPr/>
        </p:nvSpPr>
        <p:spPr>
          <a:xfrm>
            <a:off x="0" y="6334316"/>
            <a:ext cx="12192000" cy="523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sp>
        <p:nvSpPr>
          <p:cNvPr id="3" name="TextBox 2"/>
          <p:cNvSpPr txBox="1"/>
          <p:nvPr/>
        </p:nvSpPr>
        <p:spPr>
          <a:xfrm>
            <a:off x="5553035" y="2577478"/>
            <a:ext cx="6405063" cy="3105131"/>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200" b="1" spc="-50" dirty="0">
                <a:solidFill>
                  <a:srgbClr val="0070C0"/>
                </a:solidFill>
                <a:latin typeface="+mj-lt"/>
                <a:ea typeface="+mj-ea"/>
                <a:cs typeface="+mj-cs"/>
              </a:rPr>
              <a:t>Reflection</a:t>
            </a:r>
          </a:p>
          <a:p>
            <a:endParaRPr lang="en-US" sz="3100" spc="-50" dirty="0">
              <a:solidFill>
                <a:srgbClr val="0070C0"/>
              </a:solidFill>
              <a:latin typeface="+mj-lt"/>
              <a:ea typeface="+mj-ea"/>
              <a:cs typeface="+mj-cs"/>
            </a:endParaRPr>
          </a:p>
          <a:p>
            <a:r>
              <a:rPr lang="en-GB" sz="3100" spc="-50" dirty="0">
                <a:solidFill>
                  <a:srgbClr val="0070C0"/>
                </a:solidFill>
                <a:latin typeface="+mj-lt"/>
                <a:ea typeface="+mj-ea"/>
                <a:cs typeface="+mj-cs"/>
              </a:rPr>
              <a:t>How are you limiting yourself by focussing too much on your job title?</a:t>
            </a:r>
            <a:endParaRPr lang="en-US" sz="3100" spc="-50" dirty="0">
              <a:solidFill>
                <a:srgbClr val="0070C0"/>
              </a:solidFill>
              <a:latin typeface="+mj-lt"/>
              <a:ea typeface="+mj-ea"/>
              <a:cs typeface="+mj-cs"/>
            </a:endParaRPr>
          </a:p>
          <a:p>
            <a:endParaRPr lang="en-US" sz="3100" spc="-50" dirty="0">
              <a:solidFill>
                <a:srgbClr val="0070C0"/>
              </a:solidFill>
              <a:latin typeface="+mj-lt"/>
              <a:ea typeface="+mj-ea"/>
              <a:cs typeface="+mj-cs"/>
            </a:endParaRPr>
          </a:p>
          <a:p>
            <a:endParaRPr lang="en-GB" sz="2400" dirty="0">
              <a:solidFill>
                <a:srgbClr val="2E008B"/>
              </a:solidFill>
              <a:cs typeface="Arial" panose="020B0604020202020204" pitchFamily="34" charset="0"/>
            </a:endParaRPr>
          </a:p>
          <a:p>
            <a:endParaRPr lang="en-US" sz="2300" b="1" spc="-50" dirty="0">
              <a:solidFill>
                <a:schemeClr val="accent2"/>
              </a:solidFill>
              <a:latin typeface="+mj-lt"/>
              <a:ea typeface="+mj-ea"/>
              <a:cs typeface="+mj-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51" y="106746"/>
            <a:ext cx="1099528" cy="1554103"/>
          </a:xfrm>
          <a:prstGeom prst="rect">
            <a:avLst/>
          </a:prstGeom>
        </p:spPr>
      </p:pic>
      <p:sp>
        <p:nvSpPr>
          <p:cNvPr id="2" name="Slide Number Placeholder 1"/>
          <p:cNvSpPr>
            <a:spLocks noGrp="1"/>
          </p:cNvSpPr>
          <p:nvPr>
            <p:ph type="sldNum" sz="quarter" idx="12"/>
          </p:nvPr>
        </p:nvSpPr>
        <p:spPr/>
        <p:txBody>
          <a:bodyPr/>
          <a:lstStyle/>
          <a:p>
            <a:fld id="{C8F14D4C-F581-4563-93DC-771400C929D8}" type="slidenum">
              <a:rPr lang="en-US" smtClean="0"/>
              <a:pPr/>
              <a:t>13</a:t>
            </a:fld>
            <a:endParaRPr lang="en-US" dirty="0"/>
          </a:p>
        </p:txBody>
      </p:sp>
      <p:sp>
        <p:nvSpPr>
          <p:cNvPr id="9" name="Rectangle 8"/>
          <p:cNvSpPr/>
          <p:nvPr/>
        </p:nvSpPr>
        <p:spPr>
          <a:xfrm>
            <a:off x="443864" y="5143854"/>
            <a:ext cx="4550758" cy="369332"/>
          </a:xfrm>
          <a:prstGeom prst="rect">
            <a:avLst/>
          </a:prstGeom>
        </p:spPr>
        <p:txBody>
          <a:bodyPr wrap="square">
            <a:spAutoFit/>
          </a:bodyPr>
          <a:lstStyle/>
          <a:p>
            <a:endParaRPr lang="en-US" dirty="0"/>
          </a:p>
        </p:txBody>
      </p:sp>
      <p:pic>
        <p:nvPicPr>
          <p:cNvPr id="40" name="Picture 2">
            <a:extLst>
              <a:ext uri="{FF2B5EF4-FFF2-40B4-BE49-F238E27FC236}">
                <a16:creationId xmlns:a16="http://schemas.microsoft.com/office/drawing/2014/main" id="{D0182928-1E27-4F75-B575-AB553FFE3E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8294" y="308388"/>
            <a:ext cx="1100846" cy="103642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rainstorm">
            <a:extLst>
              <a:ext uri="{FF2B5EF4-FFF2-40B4-BE49-F238E27FC236}">
                <a16:creationId xmlns:a16="http://schemas.microsoft.com/office/drawing/2014/main" id="{2E1008E2-A487-1544-AB98-9588602D61A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0348" y="2120278"/>
            <a:ext cx="914400" cy="914400"/>
          </a:xfrm>
          <a:prstGeom prst="rect">
            <a:avLst/>
          </a:prstGeom>
        </p:spPr>
      </p:pic>
      <p:pic>
        <p:nvPicPr>
          <p:cNvPr id="10" name="Picture 9" descr="A person with a beard&#10;&#10;Description automatically generated with medium confidence">
            <a:extLst>
              <a:ext uri="{FF2B5EF4-FFF2-40B4-BE49-F238E27FC236}">
                <a16:creationId xmlns:a16="http://schemas.microsoft.com/office/drawing/2014/main" id="{D5B9EA2F-200B-4E4E-A986-ACCF8E6A08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602" y="2145315"/>
            <a:ext cx="4388166" cy="3291125"/>
          </a:xfrm>
          <a:prstGeom prst="rect">
            <a:avLst/>
          </a:prstGeom>
        </p:spPr>
      </p:pic>
    </p:spTree>
    <p:extLst>
      <p:ext uri="{BB962C8B-B14F-4D97-AF65-F5344CB8AC3E}">
        <p14:creationId xmlns:p14="http://schemas.microsoft.com/office/powerpoint/2010/main" val="237643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D37982-EDC6-45C2-8775-2F4B2C7B680E}"/>
              </a:ext>
            </a:extLst>
          </p:cNvPr>
          <p:cNvSpPr/>
          <p:nvPr/>
        </p:nvSpPr>
        <p:spPr>
          <a:xfrm>
            <a:off x="0" y="4958917"/>
            <a:ext cx="12191999" cy="18990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28476" y="5908458"/>
            <a:ext cx="11411244" cy="822960"/>
          </a:xfrm>
        </p:spPr>
        <p:txBody>
          <a:bodyPr vert="horz" lIns="91440" tIns="45720" rIns="91440" bIns="45720" rtlCol="0" anchor="b">
            <a:normAutofit fontScale="90000"/>
          </a:bodyPr>
          <a:lstStyle/>
          <a:p>
            <a:r>
              <a:rPr lang="en-US" dirty="0">
                <a:solidFill>
                  <a:srgbClr val="FFFFFF"/>
                </a:solidFill>
              </a:rPr>
              <a:t>Living beyond job titles. Aligning what you do with purpose and meaning</a:t>
            </a:r>
          </a:p>
        </p:txBody>
      </p:sp>
      <p:pic>
        <p:nvPicPr>
          <p:cNvPr id="6" name="Picture 5">
            <a:extLst>
              <a:ext uri="{FF2B5EF4-FFF2-40B4-BE49-F238E27FC236}">
                <a16:creationId xmlns:a16="http://schemas.microsoft.com/office/drawing/2014/main" id="{5698954C-8D64-4C8A-B88D-6515A4D035D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58240" y="28654"/>
            <a:ext cx="964564" cy="1364392"/>
          </a:xfrm>
          <a:prstGeom prst="rect">
            <a:avLst/>
          </a:prstGeom>
        </p:spPr>
      </p:pic>
      <p:pic>
        <p:nvPicPr>
          <p:cNvPr id="10" name="Picture 9" descr="YOUTH CENTRE - ANTIRADICALISATION PROJECT. UNDP MAURITANIA&#10;2019, Mauritania, Nouakchott, Young Women, antiradicalisation, boys, centre d'écoute, fight against radicalisation, girls, justice, life skills, peace, sdg17, teenagers, young men, youth, youth centre&#10;11 January 2019, Nouakchott, Mauritania. It is eveving now and the centre is about to close, after a long day with theater classes and soccer training in the dusty field.  In one of the poor neighborhoods (known as TARHIR) in sector 18  in the Mauritanian capital  we find  &quot;The Youth Centre&quot;, that is part of the &quot;project against the radicalization of young people and promotion of citizenship in Mauritania&quot; (original name in French: Projet de lutte contre la radicalisation des jeunes et promotion de la citoyènneté en Mauritanie).  Before the centre was established, the children and youth in the neighborhood had nothing to do in their free time after school and would easily get bored. This space gives them the opportunity to spend time with their friends, make new friends and learn new and creative skills. Mauritanian youth, girls and boys and young people aged between 12 and early 20's (the ones I saw - the project aims young people up to 35 years old), can come here at the centre and learn computer skills, acting and theater through monthlong wokshops, as well as playing soccer under the supervision of a coach on the huge dusty field that stands right in front of the entrance.  Youth centers play an important role in this project. They can be used as a meeting point for young people, a platform for exchange, communication and advice, a place for.training, a discussion forum with and between professionals on the economic and social aspects.of life, and a favorable ground for the emergence of innovative project ideas.. This project is part of a of project on Consolidation of Peace, Security and Justice (see link here:  https://open.undp.org/projects/00074970) that is financed by the government of Japan (donor) and is implemented by UNDP. .Other relevant links:.http://www.undp.org/content/undp/fr/home/presscenter/articles/2016/07/21/atelier-de-lancement-du-projet-de-lutte-contre-la-radicalisation-des-jeunes-et-la-promotion-de-la-citoyennet-.html Extra info: Many  young people come to the centre in person, but about 1500 connect with the centre through their Facebook page.">
            <a:extLst>
              <a:ext uri="{FF2B5EF4-FFF2-40B4-BE49-F238E27FC236}">
                <a16:creationId xmlns:a16="http://schemas.microsoft.com/office/drawing/2014/main" id="{1EA77EA3-2FFE-4C69-8AD4-7F6486F87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9749" y="137252"/>
            <a:ext cx="964565" cy="939790"/>
          </a:xfrm>
          <a:prstGeom prst="rect">
            <a:avLst/>
          </a:prstGeom>
        </p:spPr>
      </p:pic>
      <p:sp>
        <p:nvSpPr>
          <p:cNvPr id="4" name="Slide Number Placeholder 3">
            <a:extLst>
              <a:ext uri="{FF2B5EF4-FFF2-40B4-BE49-F238E27FC236}">
                <a16:creationId xmlns:a16="http://schemas.microsoft.com/office/drawing/2014/main" id="{6A5C547D-0F88-4289-8C1E-E45C8FABB225}"/>
              </a:ext>
            </a:extLst>
          </p:cNvPr>
          <p:cNvSpPr>
            <a:spLocks noGrp="1"/>
          </p:cNvSpPr>
          <p:nvPr>
            <p:ph type="sldNum" sz="quarter" idx="12"/>
          </p:nvPr>
        </p:nvSpPr>
        <p:spPr/>
        <p:txBody>
          <a:bodyPr/>
          <a:lstStyle/>
          <a:p>
            <a:fld id="{C8F14D4C-F581-4563-93DC-771400C929D8}" type="slidenum">
              <a:rPr lang="en-US" smtClean="0"/>
              <a:t>14</a:t>
            </a:fld>
            <a:endParaRPr lang="en-US" dirty="0"/>
          </a:p>
        </p:txBody>
      </p:sp>
      <p:pic>
        <p:nvPicPr>
          <p:cNvPr id="8" name="Picture 7" descr="A picture containing indoor&#10;&#10;Description automatically generated">
            <a:extLst>
              <a:ext uri="{FF2B5EF4-FFF2-40B4-BE49-F238E27FC236}">
                <a16:creationId xmlns:a16="http://schemas.microsoft.com/office/drawing/2014/main" id="{A5BA6146-C743-4B14-AA36-0154D6B4D7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 t="17183" r="391" b="18746"/>
          <a:stretch/>
        </p:blipFill>
        <p:spPr>
          <a:xfrm>
            <a:off x="-69669" y="-95795"/>
            <a:ext cx="12266641" cy="5259977"/>
          </a:xfrm>
          <a:prstGeom prst="rect">
            <a:avLst/>
          </a:prstGeom>
        </p:spPr>
      </p:pic>
    </p:spTree>
    <p:extLst>
      <p:ext uri="{BB962C8B-B14F-4D97-AF65-F5344CB8AC3E}">
        <p14:creationId xmlns:p14="http://schemas.microsoft.com/office/powerpoint/2010/main" val="195355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44">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46">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 name="Straight Connector 48">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6" name="Rectangle 50">
            <a:extLst>
              <a:ext uri="{FF2B5EF4-FFF2-40B4-BE49-F238E27FC236}">
                <a16:creationId xmlns:a16="http://schemas.microsoft.com/office/drawing/2014/main" id="{69687EDB-1D1B-4F82-A3C3-E4723D282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52">
            <a:extLst>
              <a:ext uri="{FF2B5EF4-FFF2-40B4-BE49-F238E27FC236}">
                <a16:creationId xmlns:a16="http://schemas.microsoft.com/office/drawing/2014/main" id="{FEBD6FFA-829D-4DE3-A611-4E19A8916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rgbClr val="0566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Rectangle 54">
            <a:extLst>
              <a:ext uri="{FF2B5EF4-FFF2-40B4-BE49-F238E27FC236}">
                <a16:creationId xmlns:a16="http://schemas.microsoft.com/office/drawing/2014/main" id="{85592141-A499-4B69-9746-3C81F21E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rgbClr val="34445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p:cNvSpPr txBox="1"/>
          <p:nvPr/>
        </p:nvSpPr>
        <p:spPr>
          <a:xfrm>
            <a:off x="5994713" y="1924453"/>
            <a:ext cx="5542398" cy="2235055"/>
          </a:xfrm>
          <a:prstGeom prst="rect">
            <a:avLst/>
          </a:prstGeom>
        </p:spPr>
        <p:txBody>
          <a:bodyPr vert="horz" lIns="91440" tIns="45720" rIns="91440" bIns="45720" rtlCol="0" anchor="b">
            <a:normAutofit fontScale="85000" lnSpcReduction="10000"/>
          </a:bodyPr>
          <a:lstStyle/>
          <a:p>
            <a:pPr marL="0" marR="0" lvl="0" indent="0" algn="l" defTabSz="914400" rtl="0" eaLnBrk="1" fontAlgn="auto" latinLnBrk="0" hangingPunct="1">
              <a:lnSpc>
                <a:spcPct val="85000"/>
              </a:lnSpc>
              <a:spcBef>
                <a:spcPct val="0"/>
              </a:spcBef>
              <a:spcAft>
                <a:spcPts val="1200"/>
              </a:spcAft>
              <a:buClrTx/>
              <a:buSzTx/>
              <a:buFontTx/>
              <a:buNone/>
              <a:tabLst/>
              <a:defRPr/>
            </a:pPr>
            <a:r>
              <a:rPr kumimoji="0" lang="en-US" sz="4400" b="1" i="0" u="none" strike="noStrike" kern="1200" cap="none" spc="-50" normalizeH="0" baseline="0" noProof="0" dirty="0">
                <a:ln>
                  <a:noFill/>
                </a:ln>
                <a:solidFill>
                  <a:srgbClr val="FFFFFF"/>
                </a:solidFill>
                <a:effectLst/>
                <a:uLnTx/>
                <a:uFillTx/>
                <a:latin typeface="Calibri Light" panose="020F0302020204030204"/>
                <a:ea typeface="+mn-ea"/>
                <a:cs typeface="+mn-cs"/>
              </a:rPr>
              <a:t>Question</a:t>
            </a:r>
          </a:p>
          <a:p>
            <a:pPr marL="0" marR="0" lvl="0" indent="0" algn="l" defTabSz="914400" rtl="0" eaLnBrk="1" fontAlgn="auto" latinLnBrk="0" hangingPunct="1">
              <a:lnSpc>
                <a:spcPct val="85000"/>
              </a:lnSpc>
              <a:spcBef>
                <a:spcPct val="0"/>
              </a:spcBef>
              <a:spcAft>
                <a:spcPts val="1200"/>
              </a:spcAft>
              <a:buClrTx/>
              <a:buSzTx/>
              <a:buFontTx/>
              <a:buNone/>
              <a:tabLst/>
              <a:defRPr/>
            </a:pPr>
            <a:endParaRPr kumimoji="0" lang="en-US" sz="3800" b="1" i="0" u="none" strike="noStrike" kern="1200" cap="none" spc="-50" normalizeH="0" baseline="0" noProof="0" dirty="0">
              <a:ln>
                <a:noFill/>
              </a:ln>
              <a:solidFill>
                <a:srgbClr val="FFFFFF"/>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ct val="0"/>
              </a:spcBef>
              <a:spcAft>
                <a:spcPts val="1200"/>
              </a:spcAft>
              <a:buClrTx/>
              <a:buSzTx/>
              <a:buFontTx/>
              <a:buNone/>
              <a:tabLst/>
              <a:defRPr/>
            </a:pPr>
            <a:r>
              <a:rPr lang="en-US" sz="3800" spc="-50" dirty="0">
                <a:solidFill>
                  <a:srgbClr val="FFFFFF"/>
                </a:solidFill>
                <a:latin typeface="Calibri Light" panose="020F0302020204030204"/>
              </a:rPr>
              <a:t>How would you describe the work you do without a job title</a:t>
            </a:r>
            <a:r>
              <a:rPr kumimoji="0" lang="en-US" sz="3800" b="0" i="0" u="none" strike="noStrike" kern="1200" cap="none" spc="-50" normalizeH="0" baseline="0" noProof="0" dirty="0">
                <a:ln>
                  <a:noFill/>
                </a:ln>
                <a:solidFill>
                  <a:srgbClr val="FFFFFF"/>
                </a:solidFill>
                <a:effectLst/>
                <a:uLnTx/>
                <a:uFillTx/>
                <a:latin typeface="Calibri Light" panose="020F0302020204030204"/>
                <a:ea typeface="+mn-ea"/>
                <a:cs typeface="+mn-cs"/>
              </a:rPr>
              <a:t>?</a:t>
            </a:r>
            <a:endParaRPr kumimoji="0" lang="en-US" sz="3800" b="1" i="0" u="none" strike="noStrike" kern="1200" cap="none" spc="-50" normalizeH="0" baseline="0" noProof="0" dirty="0">
              <a:ln>
                <a:noFill/>
              </a:ln>
              <a:solidFill>
                <a:srgbClr val="FFFFFF"/>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95607106-00FA-45FF-A06F-5FD014E8F3FD}"/>
              </a:ext>
            </a:extLst>
          </p:cNvPr>
          <p:cNvSpPr txBox="1"/>
          <p:nvPr/>
        </p:nvSpPr>
        <p:spPr>
          <a:xfrm>
            <a:off x="5961343" y="4455620"/>
            <a:ext cx="5542399" cy="1143000"/>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90000"/>
              </a:lnSpc>
              <a:spcBef>
                <a:spcPts val="1200"/>
              </a:spcBef>
              <a:spcAft>
                <a:spcPts val="200"/>
              </a:spcAft>
              <a:buClr>
                <a:srgbClr val="1CADE4"/>
              </a:buClr>
              <a:buSzPct val="100000"/>
              <a:buFontTx/>
              <a:buNone/>
              <a:tabLst/>
              <a:defRPr/>
            </a:pPr>
            <a:r>
              <a:rPr kumimoji="0" lang="en-US" sz="3200" b="0" i="0" u="none" strike="noStrike" kern="1200" cap="all" spc="200" normalizeH="0" baseline="0" noProof="0" dirty="0">
                <a:ln>
                  <a:noFill/>
                </a:ln>
                <a:solidFill>
                  <a:srgbClr val="D9E0E6"/>
                </a:solidFill>
                <a:effectLst/>
                <a:uLnTx/>
                <a:uFillTx/>
                <a:latin typeface="Calibri Light" panose="020F0302020204030204"/>
                <a:ea typeface="+mn-ea"/>
                <a:cs typeface="+mn-cs"/>
              </a:rPr>
              <a:t>Please type your answers into the chat box</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6294" y="620722"/>
            <a:ext cx="1243266" cy="1755797"/>
          </a:xfrm>
          <a:prstGeom prst="rect">
            <a:avLst/>
          </a:prstGeom>
        </p:spPr>
      </p:pic>
      <p:pic>
        <p:nvPicPr>
          <p:cNvPr id="12" name="Picture 11" descr="Sticky notes with question marks">
            <a:extLst>
              <a:ext uri="{FF2B5EF4-FFF2-40B4-BE49-F238E27FC236}">
                <a16:creationId xmlns:a16="http://schemas.microsoft.com/office/drawing/2014/main" id="{DF2F1BB7-B812-427B-BE31-80454A9EB0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5888" y="2479334"/>
            <a:ext cx="4748230" cy="3165486"/>
          </a:xfrm>
          <a:prstGeom prst="rect">
            <a:avLst/>
          </a:prstGeom>
        </p:spPr>
      </p:pic>
      <p:cxnSp>
        <p:nvCxnSpPr>
          <p:cNvPr id="109" name="Straight Connector 56">
            <a:extLst>
              <a:ext uri="{FF2B5EF4-FFF2-40B4-BE49-F238E27FC236}">
                <a16:creationId xmlns:a16="http://schemas.microsoft.com/office/drawing/2014/main" id="{90A0B569-C4A3-441F-8C79-64B351D572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Help">
            <a:extLst>
              <a:ext uri="{FF2B5EF4-FFF2-40B4-BE49-F238E27FC236}">
                <a16:creationId xmlns:a16="http://schemas.microsoft.com/office/drawing/2014/main" id="{884C186D-659D-44CB-892F-E2B368E46B3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08162" y="77540"/>
            <a:ext cx="1755797" cy="1755797"/>
          </a:xfrm>
          <a:prstGeom prst="rect">
            <a:avLst/>
          </a:prstGeom>
        </p:spPr>
      </p:pic>
      <p:sp>
        <p:nvSpPr>
          <p:cNvPr id="2" name="Slide Number Placeholder 1"/>
          <p:cNvSpPr>
            <a:spLocks noGrp="1"/>
          </p:cNvSpPr>
          <p:nvPr>
            <p:ph type="sldNum" sz="quarter" idx="12"/>
          </p:nvPr>
        </p:nvSpPr>
        <p:spPr>
          <a:xfrm>
            <a:off x="10923639" y="6459785"/>
            <a:ext cx="780448"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8F14D4C-F581-4563-93DC-771400C929D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2">
            <a:extLst>
              <a:ext uri="{FF2B5EF4-FFF2-40B4-BE49-F238E27FC236}">
                <a16:creationId xmlns:a16="http://schemas.microsoft.com/office/drawing/2014/main" id="{D0182928-1E27-4F75-B575-AB553FFE3E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8294" y="308388"/>
            <a:ext cx="1100846" cy="1036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E25395-2A9E-4F7D-8112-B94A582298FE}"/>
              </a:ext>
            </a:extLst>
          </p:cNvPr>
          <p:cNvSpPr/>
          <p:nvPr/>
        </p:nvSpPr>
        <p:spPr>
          <a:xfrm>
            <a:off x="0" y="6334316"/>
            <a:ext cx="12192000" cy="523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16</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#1 Have a vision and/or purpose for yourself</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762608" y="2843209"/>
            <a:ext cx="3818101" cy="1518292"/>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dirty="0"/>
              <a:t>For example, “to be well-respected”</a:t>
            </a:r>
          </a:p>
        </p:txBody>
      </p:sp>
      <p:pic>
        <p:nvPicPr>
          <p:cNvPr id="12" name="Picture 11" descr="A group of people looking at each other&#10;&#10;Description automatically generated with low confidence">
            <a:extLst>
              <a:ext uri="{FF2B5EF4-FFF2-40B4-BE49-F238E27FC236}">
                <a16:creationId xmlns:a16="http://schemas.microsoft.com/office/drawing/2014/main" id="{9431ED17-A72D-4633-8B00-4983DCBEA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047" y="1390650"/>
            <a:ext cx="7415953" cy="4943474"/>
          </a:xfrm>
          <a:prstGeom prst="cube">
            <a:avLst/>
          </a:prstGeom>
        </p:spPr>
      </p:pic>
    </p:spTree>
    <p:extLst>
      <p:ext uri="{BB962C8B-B14F-4D97-AF65-F5344CB8AC3E}">
        <p14:creationId xmlns:p14="http://schemas.microsoft.com/office/powerpoint/2010/main" val="16704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men posing for a photo&#10;&#10;Description automatically generated with medium confidence">
            <a:extLst>
              <a:ext uri="{FF2B5EF4-FFF2-40B4-BE49-F238E27FC236}">
                <a16:creationId xmlns:a16="http://schemas.microsoft.com/office/drawing/2014/main" id="{59720D85-F418-4215-B145-68B85D7780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07" b="9897"/>
          <a:stretch/>
        </p:blipFill>
        <p:spPr>
          <a:xfrm>
            <a:off x="0" y="774063"/>
            <a:ext cx="12192000" cy="5572146"/>
          </a:xfrm>
          <a:prstGeom prst="rect">
            <a:avLst/>
          </a:prstGeom>
        </p:spPr>
      </p:pic>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17</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#2 Set goals in all aspects of your life</a:t>
            </a:r>
          </a:p>
        </p:txBody>
      </p:sp>
      <p:sp>
        <p:nvSpPr>
          <p:cNvPr id="3" name="Rectangle 2">
            <a:extLst>
              <a:ext uri="{FF2B5EF4-FFF2-40B4-BE49-F238E27FC236}">
                <a16:creationId xmlns:a16="http://schemas.microsoft.com/office/drawing/2014/main" id="{3946C330-45B4-4E8B-8E66-C533EA627B9A}"/>
              </a:ext>
            </a:extLst>
          </p:cNvPr>
          <p:cNvSpPr/>
          <p:nvPr/>
        </p:nvSpPr>
        <p:spPr>
          <a:xfrm>
            <a:off x="4186948" y="737514"/>
            <a:ext cx="3818101" cy="5595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4186949" y="4845113"/>
            <a:ext cx="3818101" cy="1473800"/>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GB" sz="4000" dirty="0"/>
              <a:t>family</a:t>
            </a:r>
          </a:p>
          <a:p>
            <a:r>
              <a:rPr lang="en-GB" sz="4000" dirty="0"/>
              <a:t>finance</a:t>
            </a:r>
          </a:p>
          <a:p>
            <a:r>
              <a:rPr lang="en-GB" sz="4000" dirty="0"/>
              <a:t>health </a:t>
            </a:r>
          </a:p>
          <a:p>
            <a:r>
              <a:rPr lang="en-GB" sz="4000" dirty="0"/>
              <a:t>personal </a:t>
            </a:r>
          </a:p>
          <a:p>
            <a:r>
              <a:rPr lang="en-GB" sz="4000" dirty="0"/>
              <a:t>growth </a:t>
            </a:r>
          </a:p>
          <a:p>
            <a:r>
              <a:rPr lang="en-GB" sz="4000" dirty="0"/>
              <a:t>spiritual </a:t>
            </a:r>
          </a:p>
          <a:p>
            <a:r>
              <a:rPr lang="en-GB" sz="4000" dirty="0"/>
              <a:t>lifestyle </a:t>
            </a:r>
          </a:p>
          <a:p>
            <a:r>
              <a:rPr lang="en-GB" sz="4000" dirty="0"/>
              <a:t>pleasure</a:t>
            </a:r>
          </a:p>
          <a:p>
            <a:r>
              <a:rPr lang="en-GB" sz="4000" dirty="0"/>
              <a:t>legacy </a:t>
            </a:r>
            <a:endParaRPr lang="en-US" sz="4000" dirty="0"/>
          </a:p>
        </p:txBody>
      </p:sp>
    </p:spTree>
    <p:extLst>
      <p:ext uri="{BB962C8B-B14F-4D97-AF65-F5344CB8AC3E}">
        <p14:creationId xmlns:p14="http://schemas.microsoft.com/office/powerpoint/2010/main" val="27421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18</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#3 Have a plan</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5812279" y="3925447"/>
            <a:ext cx="3818101" cy="1518292"/>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ct val="150000"/>
              </a:lnSpc>
              <a:spcAft>
                <a:spcPts val="1200"/>
              </a:spcAft>
            </a:pPr>
            <a:r>
              <a:rPr lang="en-US" dirty="0"/>
              <a:t>With sub-goals and milestones to track your progress</a:t>
            </a:r>
          </a:p>
        </p:txBody>
      </p:sp>
      <p:pic>
        <p:nvPicPr>
          <p:cNvPr id="4" name="Picture 3" descr="A person holding a bunch of vegetables&#10;&#10;Description automatically generated with low confidence">
            <a:extLst>
              <a:ext uri="{FF2B5EF4-FFF2-40B4-BE49-F238E27FC236}">
                <a16:creationId xmlns:a16="http://schemas.microsoft.com/office/drawing/2014/main" id="{26F7E45E-C8D8-44BD-8BE6-5C06F879D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940" y="512704"/>
            <a:ext cx="3975062" cy="52991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952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19</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#4 Conduct a skills audit</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1077896" y="3896872"/>
            <a:ext cx="6658580" cy="1518292"/>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ct val="150000"/>
              </a:lnSpc>
              <a:spcAft>
                <a:spcPts val="1200"/>
              </a:spcAft>
            </a:pPr>
            <a:r>
              <a:rPr lang="en-US" dirty="0"/>
              <a:t>What skills do you have, what skills do you need to achieve your goals and what is the gap?</a:t>
            </a:r>
          </a:p>
        </p:txBody>
      </p:sp>
      <p:pic>
        <p:nvPicPr>
          <p:cNvPr id="6" name="Picture 5" descr="A picture containing outdoor, person, sky, ground&#10;&#10;Description automatically generated">
            <a:extLst>
              <a:ext uri="{FF2B5EF4-FFF2-40B4-BE49-F238E27FC236}">
                <a16:creationId xmlns:a16="http://schemas.microsoft.com/office/drawing/2014/main" id="{9B486E18-D071-4ED2-8E5E-708FA60C76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53" t="3301" r="18762"/>
          <a:stretch/>
        </p:blipFill>
        <p:spPr>
          <a:xfrm>
            <a:off x="7476852" y="1287288"/>
            <a:ext cx="4404362" cy="4283424"/>
          </a:xfrm>
          <a:prstGeom prst="rect">
            <a:avLst/>
          </a:prstGeom>
        </p:spPr>
      </p:pic>
    </p:spTree>
    <p:extLst>
      <p:ext uri="{BB962C8B-B14F-4D97-AF65-F5344CB8AC3E}">
        <p14:creationId xmlns:p14="http://schemas.microsoft.com/office/powerpoint/2010/main" val="2959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F14D4C-F581-4563-93DC-771400C929D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p:cNvSpPr txBox="1">
            <a:spLocks/>
          </p:cNvSpPr>
          <p:nvPr/>
        </p:nvSpPr>
        <p:spPr>
          <a:xfrm>
            <a:off x="99204" y="2663"/>
            <a:ext cx="4982533" cy="7664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GB" sz="3000" b="1" i="0" u="none" strike="noStrike" kern="1200" cap="none" spc="-50" normalizeH="0" baseline="0" noProof="0">
              <a:ln>
                <a:noFill/>
              </a:ln>
              <a:solidFill>
                <a:srgbClr val="002060"/>
              </a:solidFill>
              <a:effectLst/>
              <a:uLnTx/>
              <a:uFillTx/>
              <a:latin typeface="Calibri" panose="020F0502020204030204"/>
              <a:ea typeface="+mj-ea"/>
              <a:cs typeface="Segoe UI" panose="020B0502040204020203" pitchFamily="34" charset="0"/>
            </a:endParaRPr>
          </a:p>
        </p:txBody>
      </p:sp>
      <p:sp>
        <p:nvSpPr>
          <p:cNvPr id="9" name="Rectangle 8"/>
          <p:cNvSpPr/>
          <p:nvPr/>
        </p:nvSpPr>
        <p:spPr>
          <a:xfrm>
            <a:off x="147286" y="178677"/>
            <a:ext cx="4361963" cy="725711"/>
          </a:xfrm>
          <a:prstGeom prst="rect">
            <a:avLst/>
          </a:prstGeom>
        </p:spPr>
        <p:txBody>
          <a:bodyPr wrap="none">
            <a:sp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0" normalizeH="0" baseline="0" noProof="0">
                <a:ln>
                  <a:noFill/>
                </a:ln>
                <a:solidFill>
                  <a:srgbClr val="2683C6"/>
                </a:solidFill>
                <a:effectLst/>
                <a:uLnTx/>
                <a:uFillTx/>
                <a:latin typeface="Calibri Light" panose="020F0302020204030204"/>
                <a:ea typeface="+mn-ea"/>
                <a:cs typeface="+mn-cs"/>
              </a:rPr>
              <a:t>Your Host Today…</a:t>
            </a:r>
            <a:endParaRPr kumimoji="0" lang="en-US" sz="2800" b="1" i="0" u="none" strike="noStrike" kern="1200" cap="none" spc="-50" normalizeH="0" baseline="0" noProof="0">
              <a:ln>
                <a:noFill/>
              </a:ln>
              <a:solidFill>
                <a:srgbClr val="2683C6"/>
              </a:solidFill>
              <a:effectLst/>
              <a:uLnTx/>
              <a:uFillTx/>
              <a:latin typeface="Calibri Light" panose="020F0302020204030204"/>
              <a:ea typeface="+mn-ea"/>
              <a:cs typeface="+mn-cs"/>
            </a:endParaRPr>
          </a:p>
        </p:txBody>
      </p:sp>
      <p:pic>
        <p:nvPicPr>
          <p:cNvPr id="18" name="Picture 17"/>
          <p:cNvPicPr>
            <a:picLocks noChangeAspect="1"/>
          </p:cNvPicPr>
          <p:nvPr/>
        </p:nvPicPr>
        <p:blipFill>
          <a:blip r:embed="rId3"/>
          <a:stretch>
            <a:fillRect/>
          </a:stretch>
        </p:blipFill>
        <p:spPr>
          <a:xfrm>
            <a:off x="6224849" y="2150416"/>
            <a:ext cx="628852" cy="407717"/>
          </a:xfrm>
          <a:prstGeom prst="rect">
            <a:avLst/>
          </a:prstGeom>
        </p:spPr>
      </p:pic>
      <p:pic>
        <p:nvPicPr>
          <p:cNvPr id="19" name="Picture 18"/>
          <p:cNvPicPr>
            <a:picLocks noChangeAspect="1"/>
          </p:cNvPicPr>
          <p:nvPr/>
        </p:nvPicPr>
        <p:blipFill>
          <a:blip r:embed="rId3"/>
          <a:stretch>
            <a:fillRect/>
          </a:stretch>
        </p:blipFill>
        <p:spPr>
          <a:xfrm>
            <a:off x="5958254" y="1752003"/>
            <a:ext cx="581021" cy="376706"/>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077" y="5842223"/>
            <a:ext cx="499041" cy="323554"/>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953" y="2042991"/>
            <a:ext cx="382322" cy="247879"/>
          </a:xfrm>
          <a:prstGeom prst="rect">
            <a:avLst/>
          </a:prstGeom>
        </p:spPr>
      </p:pic>
      <p:sp>
        <p:nvSpPr>
          <p:cNvPr id="5" name="TextBox 4"/>
          <p:cNvSpPr txBox="1"/>
          <p:nvPr/>
        </p:nvSpPr>
        <p:spPr>
          <a:xfrm>
            <a:off x="6224849" y="3144668"/>
            <a:ext cx="449580" cy="3071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6853701" y="3735014"/>
            <a:ext cx="81273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B4E2A7A-B83C-4091-BCB6-141D5CFB73B1}"/>
              </a:ext>
            </a:extLst>
          </p:cNvPr>
          <p:cNvSpPr txBox="1"/>
          <p:nvPr/>
        </p:nvSpPr>
        <p:spPr>
          <a:xfrm>
            <a:off x="4299107" y="4541144"/>
            <a:ext cx="3715692" cy="1077218"/>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Light" panose="020F0302020204030204"/>
                <a:ea typeface="+mn-ea"/>
                <a:cs typeface="+mn-cs"/>
              </a:rPr>
              <a:t>Pierre Noel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Light" panose="020F0302020204030204"/>
                <a:ea typeface="+mn-ea"/>
                <a:cs typeface="+mn-cs"/>
              </a:rPr>
              <a:t>Manager, Career Development &amp; Experience </a:t>
            </a:r>
          </a:p>
        </p:txBody>
      </p:sp>
      <p:pic>
        <p:nvPicPr>
          <p:cNvPr id="32" name="Picture 31">
            <a:extLst>
              <a:ext uri="{FF2B5EF4-FFF2-40B4-BE49-F238E27FC236}">
                <a16:creationId xmlns:a16="http://schemas.microsoft.com/office/drawing/2014/main" id="{1F5FD797-02F4-41E8-9706-7626E0F76F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7135" y="43851"/>
            <a:ext cx="796065" cy="1126047"/>
          </a:xfrm>
          <a:prstGeom prst="rect">
            <a:avLst/>
          </a:prstGeom>
        </p:spPr>
      </p:pic>
      <p:pic>
        <p:nvPicPr>
          <p:cNvPr id="33" name="Picture 2">
            <a:extLst>
              <a:ext uri="{FF2B5EF4-FFF2-40B4-BE49-F238E27FC236}">
                <a16:creationId xmlns:a16="http://schemas.microsoft.com/office/drawing/2014/main" id="{3A905A95-88F1-4F4C-89C7-1488F8311F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52255" y="33997"/>
            <a:ext cx="939745" cy="8703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3B8988C-030A-45C6-B093-9735EB2DEC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5" t="188" r="170" b="24341"/>
          <a:stretch/>
        </p:blipFill>
        <p:spPr bwMode="auto">
          <a:xfrm>
            <a:off x="4461199" y="1341186"/>
            <a:ext cx="3773830" cy="2805961"/>
          </a:xfrm>
          <a:prstGeom prst="rect">
            <a:avLst/>
          </a:prstGeom>
          <a:ln w="127000" cap="sq">
            <a:solidFill>
              <a:schemeClr val="accent1">
                <a:lumMod val="60000"/>
                <a:lumOff val="4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64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20</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#5 Consciously develop your skills</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7059596" y="3914133"/>
            <a:ext cx="6658580" cy="1518292"/>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6400"/>
              </a:lnSpc>
            </a:pPr>
            <a:r>
              <a:rPr lang="en-US" dirty="0"/>
              <a:t>Attend courses </a:t>
            </a:r>
          </a:p>
          <a:p>
            <a:pPr algn="l">
              <a:lnSpc>
                <a:spcPts val="6400"/>
              </a:lnSpc>
            </a:pPr>
            <a:r>
              <a:rPr lang="en-US" dirty="0"/>
              <a:t>Get coaching </a:t>
            </a:r>
          </a:p>
          <a:p>
            <a:pPr algn="l">
              <a:lnSpc>
                <a:spcPts val="6400"/>
              </a:lnSpc>
            </a:pPr>
            <a:r>
              <a:rPr lang="en-US" dirty="0"/>
              <a:t>Observe others</a:t>
            </a:r>
          </a:p>
          <a:p>
            <a:pPr algn="l">
              <a:lnSpc>
                <a:spcPts val="6400"/>
              </a:lnSpc>
            </a:pPr>
            <a:r>
              <a:rPr lang="en-US" dirty="0"/>
              <a:t>Read books</a:t>
            </a:r>
          </a:p>
          <a:p>
            <a:pPr algn="l">
              <a:lnSpc>
                <a:spcPts val="6400"/>
              </a:lnSpc>
            </a:pPr>
            <a:r>
              <a:rPr lang="en-US" dirty="0"/>
              <a:t>Search the internet</a:t>
            </a:r>
          </a:p>
        </p:txBody>
      </p:sp>
      <p:pic>
        <p:nvPicPr>
          <p:cNvPr id="4" name="Picture 3" descr="A picture containing person, people, group, crowd&#10;&#10;Description automatically generated">
            <a:extLst>
              <a:ext uri="{FF2B5EF4-FFF2-40B4-BE49-F238E27FC236}">
                <a16:creationId xmlns:a16="http://schemas.microsoft.com/office/drawing/2014/main" id="{A1D8A542-0151-415E-A304-FE73ADA2A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25575"/>
            <a:ext cx="6010275" cy="4006850"/>
          </a:xfrm>
          <a:prstGeom prst="rect">
            <a:avLst/>
          </a:prstGeom>
        </p:spPr>
      </p:pic>
    </p:spTree>
    <p:extLst>
      <p:ext uri="{BB962C8B-B14F-4D97-AF65-F5344CB8AC3E}">
        <p14:creationId xmlns:p14="http://schemas.microsoft.com/office/powerpoint/2010/main" val="12141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21</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866965"/>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#6 Promote your skills, abilities, interests and goals</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298588" y="4499364"/>
            <a:ext cx="5324475"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6400"/>
              </a:lnSpc>
            </a:pPr>
            <a:r>
              <a:rPr lang="en-US" sz="3600" dirty="0"/>
              <a:t>Share your goals with others, </a:t>
            </a:r>
          </a:p>
          <a:p>
            <a:pPr algn="l">
              <a:lnSpc>
                <a:spcPts val="6400"/>
              </a:lnSpc>
            </a:pPr>
            <a:r>
              <a:rPr lang="en-US" sz="3600" dirty="0"/>
              <a:t>the development you are undertaking or </a:t>
            </a:r>
          </a:p>
          <a:p>
            <a:pPr algn="l">
              <a:lnSpc>
                <a:spcPts val="6400"/>
              </a:lnSpc>
            </a:pPr>
            <a:r>
              <a:rPr lang="en-US" sz="3600" dirty="0"/>
              <a:t>the additional experience you have</a:t>
            </a:r>
          </a:p>
        </p:txBody>
      </p:sp>
      <p:pic>
        <p:nvPicPr>
          <p:cNvPr id="5" name="Picture 4" descr="A group of people wearing head scarves&#10;&#10;Description automatically generated with low confidence">
            <a:extLst>
              <a:ext uri="{FF2B5EF4-FFF2-40B4-BE49-F238E27FC236}">
                <a16:creationId xmlns:a16="http://schemas.microsoft.com/office/drawing/2014/main" id="{273EEFE9-AD4C-429B-95AD-F69A4E705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3063" y="1706147"/>
            <a:ext cx="6309490" cy="4210899"/>
          </a:xfrm>
          <a:prstGeom prst="rect">
            <a:avLst/>
          </a:prstGeom>
        </p:spPr>
      </p:pic>
    </p:spTree>
    <p:extLst>
      <p:ext uri="{BB962C8B-B14F-4D97-AF65-F5344CB8AC3E}">
        <p14:creationId xmlns:p14="http://schemas.microsoft.com/office/powerpoint/2010/main" val="7742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22</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#7 Take opportunities to work on projects</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4407304" y="672384"/>
            <a:ext cx="3377392"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6400"/>
              </a:lnSpc>
            </a:pPr>
            <a:r>
              <a:rPr lang="en-US" sz="3600" dirty="0"/>
              <a:t>Put your hand up</a:t>
            </a:r>
          </a:p>
        </p:txBody>
      </p:sp>
      <p:pic>
        <p:nvPicPr>
          <p:cNvPr id="8" name="Picture 7" descr="A person singing into a microphone&#10;&#10;Description automatically generated with low confidence">
            <a:extLst>
              <a:ext uri="{FF2B5EF4-FFF2-40B4-BE49-F238E27FC236}">
                <a16:creationId xmlns:a16="http://schemas.microsoft.com/office/drawing/2014/main" id="{FA3CE181-BADD-4011-A6F8-4A9F2498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0" y="1867616"/>
            <a:ext cx="6477000" cy="4318000"/>
          </a:xfrm>
          <a:prstGeom prst="rect">
            <a:avLst/>
          </a:prstGeom>
        </p:spPr>
      </p:pic>
    </p:spTree>
    <p:extLst>
      <p:ext uri="{BB962C8B-B14F-4D97-AF65-F5344CB8AC3E}">
        <p14:creationId xmlns:p14="http://schemas.microsoft.com/office/powerpoint/2010/main" val="36287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23</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#8 Build relationships and a strong network</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3295650" y="672384"/>
            <a:ext cx="563880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6400"/>
              </a:lnSpc>
            </a:pPr>
            <a:r>
              <a:rPr lang="en-US" sz="3600" dirty="0"/>
              <a:t>Widen your circle of influence</a:t>
            </a:r>
          </a:p>
        </p:txBody>
      </p:sp>
      <p:pic>
        <p:nvPicPr>
          <p:cNvPr id="5" name="Picture 4" descr="A picture containing text, person, indoor, screen&#10;&#10;Description automatically generated">
            <a:extLst>
              <a:ext uri="{FF2B5EF4-FFF2-40B4-BE49-F238E27FC236}">
                <a16:creationId xmlns:a16="http://schemas.microsoft.com/office/drawing/2014/main" id="{C8CBD704-9F6E-48D4-A651-FF16C7C65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987" y="1988266"/>
            <a:ext cx="6296025" cy="4197350"/>
          </a:xfrm>
          <a:prstGeom prst="rect">
            <a:avLst/>
          </a:prstGeom>
        </p:spPr>
      </p:pic>
    </p:spTree>
    <p:extLst>
      <p:ext uri="{BB962C8B-B14F-4D97-AF65-F5344CB8AC3E}">
        <p14:creationId xmlns:p14="http://schemas.microsoft.com/office/powerpoint/2010/main" val="36732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24</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#9 Identify role models</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2598640" y="672384"/>
            <a:ext cx="699472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nSpc>
                <a:spcPts val="6400"/>
              </a:lnSpc>
            </a:pPr>
            <a:r>
              <a:rPr lang="en-US" sz="3600" dirty="0"/>
              <a:t>What strategies did they use?</a:t>
            </a:r>
          </a:p>
        </p:txBody>
      </p:sp>
      <p:pic>
        <p:nvPicPr>
          <p:cNvPr id="4" name="Picture 3" descr="A picture containing text, person, indoor, arm&#10;&#10;Description automatically generated">
            <a:extLst>
              <a:ext uri="{FF2B5EF4-FFF2-40B4-BE49-F238E27FC236}">
                <a16:creationId xmlns:a16="http://schemas.microsoft.com/office/drawing/2014/main" id="{F58C550A-8FD0-49C2-A83D-DCACDE7F3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115" y="1910933"/>
            <a:ext cx="6994720" cy="4184922"/>
          </a:xfrm>
          <a:prstGeom prst="rect">
            <a:avLst/>
          </a:prstGeom>
        </p:spPr>
      </p:pic>
    </p:spTree>
    <p:extLst>
      <p:ext uri="{BB962C8B-B14F-4D97-AF65-F5344CB8AC3E}">
        <p14:creationId xmlns:p14="http://schemas.microsoft.com/office/powerpoint/2010/main" val="28496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25</a:t>
            </a:fld>
            <a:endParaRPr lang="en-US" dirty="0"/>
          </a:p>
        </p:txBody>
      </p:sp>
      <p:sp>
        <p:nvSpPr>
          <p:cNvPr id="7" name="Rectangle 2">
            <a:extLst>
              <a:ext uri="{FF2B5EF4-FFF2-40B4-BE49-F238E27FC236}">
                <a16:creationId xmlns:a16="http://schemas.microsoft.com/office/drawing/2014/main" id="{3D4B7F7A-D78E-4A6D-A6CE-C779E0741809}"/>
              </a:ext>
            </a:extLst>
          </p:cNvPr>
          <p:cNvSpPr txBox="1">
            <a:spLocks noChangeArrowheads="1"/>
          </p:cNvSpPr>
          <p:nvPr/>
        </p:nvSpPr>
        <p:spPr>
          <a:xfrm>
            <a:off x="0" y="0"/>
            <a:ext cx="12192000" cy="74676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r>
              <a:rPr lang="en-US" b="1" dirty="0"/>
              <a:t>#10 Find a mentor</a:t>
            </a:r>
          </a:p>
        </p:txBody>
      </p:sp>
      <p:sp>
        <p:nvSpPr>
          <p:cNvPr id="11" name="Rectangle 2">
            <a:extLst>
              <a:ext uri="{FF2B5EF4-FFF2-40B4-BE49-F238E27FC236}">
                <a16:creationId xmlns:a16="http://schemas.microsoft.com/office/drawing/2014/main" id="{37CAA1AB-CEE8-4B9C-90A8-B76351D69E0D}"/>
              </a:ext>
            </a:extLst>
          </p:cNvPr>
          <p:cNvSpPr txBox="1">
            <a:spLocks noChangeArrowheads="1"/>
          </p:cNvSpPr>
          <p:nvPr/>
        </p:nvSpPr>
        <p:spPr>
          <a:xfrm>
            <a:off x="2789140" y="1005759"/>
            <a:ext cx="699472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nSpc>
                <a:spcPts val="4900"/>
              </a:lnSpc>
            </a:pPr>
            <a:r>
              <a:rPr lang="en-US" sz="3600" dirty="0"/>
              <a:t>Mentors will support your efforts and guide you through challenges you face</a:t>
            </a:r>
          </a:p>
        </p:txBody>
      </p:sp>
      <p:pic>
        <p:nvPicPr>
          <p:cNvPr id="5" name="Picture 4" descr="A picture containing person, indoor&#10;&#10;Description automatically generated">
            <a:extLst>
              <a:ext uri="{FF2B5EF4-FFF2-40B4-BE49-F238E27FC236}">
                <a16:creationId xmlns:a16="http://schemas.microsoft.com/office/drawing/2014/main" id="{BDFFFA3A-0C2B-444D-BC22-148738972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806" y="2284568"/>
            <a:ext cx="5767387" cy="3844925"/>
          </a:xfrm>
          <a:prstGeom prst="rect">
            <a:avLst/>
          </a:prstGeom>
        </p:spPr>
      </p:pic>
    </p:spTree>
    <p:extLst>
      <p:ext uri="{BB962C8B-B14F-4D97-AF65-F5344CB8AC3E}">
        <p14:creationId xmlns:p14="http://schemas.microsoft.com/office/powerpoint/2010/main" val="29405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25395-2A9E-4F7D-8112-B94A582298FE}"/>
              </a:ext>
            </a:extLst>
          </p:cNvPr>
          <p:cNvSpPr/>
          <p:nvPr/>
        </p:nvSpPr>
        <p:spPr>
          <a:xfrm>
            <a:off x="0" y="6334316"/>
            <a:ext cx="12192000" cy="523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sp>
        <p:nvSpPr>
          <p:cNvPr id="3" name="TextBox 2"/>
          <p:cNvSpPr txBox="1"/>
          <p:nvPr/>
        </p:nvSpPr>
        <p:spPr>
          <a:xfrm>
            <a:off x="5450437" y="2223389"/>
            <a:ext cx="6405063" cy="3105131"/>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200" b="1" spc="-50" dirty="0">
                <a:solidFill>
                  <a:srgbClr val="0070C0"/>
                </a:solidFill>
                <a:latin typeface="+mj-lt"/>
                <a:ea typeface="+mj-ea"/>
                <a:cs typeface="+mj-cs"/>
              </a:rPr>
              <a:t>Reflection</a:t>
            </a:r>
          </a:p>
          <a:p>
            <a:endParaRPr lang="en-US" sz="3100" spc="-50" dirty="0">
              <a:solidFill>
                <a:srgbClr val="0070C0"/>
              </a:solidFill>
              <a:latin typeface="+mj-lt"/>
              <a:ea typeface="+mj-ea"/>
              <a:cs typeface="+mj-cs"/>
            </a:endParaRPr>
          </a:p>
          <a:p>
            <a:r>
              <a:rPr lang="en-US" sz="3100" spc="-50" dirty="0">
                <a:solidFill>
                  <a:srgbClr val="0070C0"/>
                </a:solidFill>
                <a:latin typeface="+mj-lt"/>
                <a:ea typeface="+mj-ea"/>
                <a:cs typeface="+mj-cs"/>
              </a:rPr>
              <a:t>Which of those ideas will you try?</a:t>
            </a:r>
          </a:p>
          <a:p>
            <a:endParaRPr lang="en-US" sz="3100" spc="-50" dirty="0">
              <a:solidFill>
                <a:srgbClr val="0070C0"/>
              </a:solidFill>
              <a:latin typeface="+mj-lt"/>
              <a:ea typeface="+mj-ea"/>
              <a:cs typeface="+mj-cs"/>
            </a:endParaRPr>
          </a:p>
          <a:p>
            <a:endParaRPr lang="en-GB" sz="2400" dirty="0">
              <a:solidFill>
                <a:srgbClr val="2E008B"/>
              </a:solidFill>
              <a:cs typeface="Arial" panose="020B0604020202020204" pitchFamily="34" charset="0"/>
            </a:endParaRPr>
          </a:p>
          <a:p>
            <a:endParaRPr lang="en-US" sz="2300" b="1" spc="-50" dirty="0">
              <a:solidFill>
                <a:schemeClr val="accent2"/>
              </a:solidFill>
              <a:latin typeface="+mj-lt"/>
              <a:ea typeface="+mj-ea"/>
              <a:cs typeface="+mj-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51" y="106746"/>
            <a:ext cx="1099528" cy="1554103"/>
          </a:xfrm>
          <a:prstGeom prst="rect">
            <a:avLst/>
          </a:prstGeom>
        </p:spPr>
      </p:pic>
      <p:sp>
        <p:nvSpPr>
          <p:cNvPr id="2" name="Slide Number Placeholder 1"/>
          <p:cNvSpPr>
            <a:spLocks noGrp="1"/>
          </p:cNvSpPr>
          <p:nvPr>
            <p:ph type="sldNum" sz="quarter" idx="12"/>
          </p:nvPr>
        </p:nvSpPr>
        <p:spPr/>
        <p:txBody>
          <a:bodyPr/>
          <a:lstStyle/>
          <a:p>
            <a:fld id="{C8F14D4C-F581-4563-93DC-771400C929D8}" type="slidenum">
              <a:rPr lang="en-US" smtClean="0"/>
              <a:pPr/>
              <a:t>26</a:t>
            </a:fld>
            <a:endParaRPr lang="en-US" dirty="0"/>
          </a:p>
        </p:txBody>
      </p:sp>
      <p:sp>
        <p:nvSpPr>
          <p:cNvPr id="9" name="Rectangle 8"/>
          <p:cNvSpPr/>
          <p:nvPr/>
        </p:nvSpPr>
        <p:spPr>
          <a:xfrm>
            <a:off x="443864" y="5143854"/>
            <a:ext cx="4550758" cy="369332"/>
          </a:xfrm>
          <a:prstGeom prst="rect">
            <a:avLst/>
          </a:prstGeom>
        </p:spPr>
        <p:txBody>
          <a:bodyPr wrap="square">
            <a:spAutoFit/>
          </a:bodyPr>
          <a:lstStyle/>
          <a:p>
            <a:endParaRPr lang="en-US" dirty="0"/>
          </a:p>
        </p:txBody>
      </p:sp>
      <p:pic>
        <p:nvPicPr>
          <p:cNvPr id="40" name="Picture 2">
            <a:extLst>
              <a:ext uri="{FF2B5EF4-FFF2-40B4-BE49-F238E27FC236}">
                <a16:creationId xmlns:a16="http://schemas.microsoft.com/office/drawing/2014/main" id="{D0182928-1E27-4F75-B575-AB553FFE3E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8294" y="308388"/>
            <a:ext cx="1100846" cy="103642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rainstorm">
            <a:extLst>
              <a:ext uri="{FF2B5EF4-FFF2-40B4-BE49-F238E27FC236}">
                <a16:creationId xmlns:a16="http://schemas.microsoft.com/office/drawing/2014/main" id="{2E1008E2-A487-1544-AB98-9588602D61A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0348" y="2120278"/>
            <a:ext cx="914400" cy="914400"/>
          </a:xfrm>
          <a:prstGeom prst="rect">
            <a:avLst/>
          </a:prstGeom>
        </p:spPr>
      </p:pic>
      <p:pic>
        <p:nvPicPr>
          <p:cNvPr id="10" name="Picture 9" descr="A picture containing ground, outdoor, building, person&#10;&#10;Description automatically generated">
            <a:extLst>
              <a:ext uri="{FF2B5EF4-FFF2-40B4-BE49-F238E27FC236}">
                <a16:creationId xmlns:a16="http://schemas.microsoft.com/office/drawing/2014/main" id="{61796B51-06ED-41D8-A4A7-37F566D1A7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864" y="1968983"/>
            <a:ext cx="4855854" cy="3954768"/>
          </a:xfrm>
          <a:prstGeom prst="rect">
            <a:avLst/>
          </a:prstGeom>
        </p:spPr>
      </p:pic>
    </p:spTree>
    <p:extLst>
      <p:ext uri="{BB962C8B-B14F-4D97-AF65-F5344CB8AC3E}">
        <p14:creationId xmlns:p14="http://schemas.microsoft.com/office/powerpoint/2010/main" val="1747297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D37982-EDC6-45C2-8775-2F4B2C7B680E}"/>
              </a:ext>
            </a:extLst>
          </p:cNvPr>
          <p:cNvSpPr/>
          <p:nvPr/>
        </p:nvSpPr>
        <p:spPr>
          <a:xfrm>
            <a:off x="0" y="4958917"/>
            <a:ext cx="12191999" cy="18990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84665" y="5612120"/>
            <a:ext cx="11411244" cy="822960"/>
          </a:xfrm>
        </p:spPr>
        <p:txBody>
          <a:bodyPr vert="horz" lIns="91440" tIns="45720" rIns="91440" bIns="45720" rtlCol="0" anchor="b">
            <a:normAutofit fontScale="90000"/>
          </a:bodyPr>
          <a:lstStyle/>
          <a:p>
            <a:r>
              <a:rPr lang="en-US" dirty="0">
                <a:solidFill>
                  <a:srgbClr val="FFFFFF"/>
                </a:solidFill>
              </a:rPr>
              <a:t>The Challenge Mindset. Shifting your focus from job titles to challenges</a:t>
            </a:r>
          </a:p>
        </p:txBody>
      </p:sp>
      <p:pic>
        <p:nvPicPr>
          <p:cNvPr id="6" name="Picture 5">
            <a:extLst>
              <a:ext uri="{FF2B5EF4-FFF2-40B4-BE49-F238E27FC236}">
                <a16:creationId xmlns:a16="http://schemas.microsoft.com/office/drawing/2014/main" id="{5698954C-8D64-4C8A-B88D-6515A4D035D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58240" y="28654"/>
            <a:ext cx="964564" cy="1364392"/>
          </a:xfrm>
          <a:prstGeom prst="rect">
            <a:avLst/>
          </a:prstGeom>
        </p:spPr>
      </p:pic>
      <p:pic>
        <p:nvPicPr>
          <p:cNvPr id="10" name="Picture 9" descr="YOUTH CENTRE - ANTIRADICALISATION PROJECT. UNDP MAURITANIA&#10;2019, Mauritania, Nouakchott, Young Women, antiradicalisation, boys, centre d'écoute, fight against radicalisation, girls, justice, life skills, peace, sdg17, teenagers, young men, youth, youth centre&#10;11 January 2019, Nouakchott, Mauritania. It is eveving now and the centre is about to close, after a long day with theater classes and soccer training in the dusty field.  In one of the poor neighborhoods (known as TARHIR) in sector 18  in the Mauritanian capital  we find  &quot;The Youth Centre&quot;, that is part of the &quot;project against the radicalization of young people and promotion of citizenship in Mauritania&quot; (original name in French: Projet de lutte contre la radicalisation des jeunes et promotion de la citoyènneté en Mauritanie).  Before the centre was established, the children and youth in the neighborhood had nothing to do in their free time after school and would easily get bored. This space gives them the opportunity to spend time with their friends, make new friends and learn new and creative skills. Mauritanian youth, girls and boys and young people aged between 12 and early 20's (the ones I saw - the project aims young people up to 35 years old), can come here at the centre and learn computer skills, acting and theater through monthlong wokshops, as well as playing soccer under the supervision of a coach on the huge dusty field that stands right in front of the entrance.  Youth centers play an important role in this project. They can be used as a meeting point for young people, a platform for exchange, communication and advice, a place for.training, a discussion forum with and between professionals on the economic and social aspects.of life, and a favorable ground for the emergence of innovative project ideas.. This project is part of a of project on Consolidation of Peace, Security and Justice (see link here:  https://open.undp.org/projects/00074970) that is financed by the government of Japan (donor) and is implemented by UNDP. .Other relevant links:.http://www.undp.org/content/undp/fr/home/presscenter/articles/2016/07/21/atelier-de-lancement-du-projet-de-lutte-contre-la-radicalisation-des-jeunes-et-la-promotion-de-la-citoyennet-.html Extra info: Many  young people come to the centre in person, but about 1500 connect with the centre through their Facebook page.">
            <a:extLst>
              <a:ext uri="{FF2B5EF4-FFF2-40B4-BE49-F238E27FC236}">
                <a16:creationId xmlns:a16="http://schemas.microsoft.com/office/drawing/2014/main" id="{1EA77EA3-2FFE-4C69-8AD4-7F6486F87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9749" y="137252"/>
            <a:ext cx="964565" cy="939790"/>
          </a:xfrm>
          <a:prstGeom prst="rect">
            <a:avLst/>
          </a:prstGeom>
        </p:spPr>
      </p:pic>
      <p:sp>
        <p:nvSpPr>
          <p:cNvPr id="4" name="Slide Number Placeholder 3">
            <a:extLst>
              <a:ext uri="{FF2B5EF4-FFF2-40B4-BE49-F238E27FC236}">
                <a16:creationId xmlns:a16="http://schemas.microsoft.com/office/drawing/2014/main" id="{6A5C547D-0F88-4289-8C1E-E45C8FABB225}"/>
              </a:ext>
            </a:extLst>
          </p:cNvPr>
          <p:cNvSpPr>
            <a:spLocks noGrp="1"/>
          </p:cNvSpPr>
          <p:nvPr>
            <p:ph type="sldNum" sz="quarter" idx="12"/>
          </p:nvPr>
        </p:nvSpPr>
        <p:spPr/>
        <p:txBody>
          <a:bodyPr/>
          <a:lstStyle/>
          <a:p>
            <a:fld id="{C8F14D4C-F581-4563-93DC-771400C929D8}" type="slidenum">
              <a:rPr lang="en-US" smtClean="0"/>
              <a:t>27</a:t>
            </a:fld>
            <a:endParaRPr lang="en-US" dirty="0"/>
          </a:p>
        </p:txBody>
      </p:sp>
      <p:pic>
        <p:nvPicPr>
          <p:cNvPr id="7" name="Picture 6" descr="Text, whiteboard&#10;&#10;Description automatically generated">
            <a:extLst>
              <a:ext uri="{FF2B5EF4-FFF2-40B4-BE49-F238E27FC236}">
                <a16:creationId xmlns:a16="http://schemas.microsoft.com/office/drawing/2014/main" id="{C52D205B-D9F8-40F4-9850-C480EFDC4D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91" b="37198"/>
          <a:stretch/>
        </p:blipFill>
        <p:spPr>
          <a:xfrm>
            <a:off x="-1" y="0"/>
            <a:ext cx="12192000" cy="4958917"/>
          </a:xfrm>
          <a:prstGeom prst="rect">
            <a:avLst/>
          </a:prstGeom>
        </p:spPr>
      </p:pic>
    </p:spTree>
    <p:extLst>
      <p:ext uri="{BB962C8B-B14F-4D97-AF65-F5344CB8AC3E}">
        <p14:creationId xmlns:p14="http://schemas.microsoft.com/office/powerpoint/2010/main" val="1120586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flies a kite&#10;&#10;Description automatically generated with low confidence">
            <a:extLst>
              <a:ext uri="{FF2B5EF4-FFF2-40B4-BE49-F238E27FC236}">
                <a16:creationId xmlns:a16="http://schemas.microsoft.com/office/drawing/2014/main" id="{F81B166E-204E-4DB5-A8C1-F31A56925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42" b="11945"/>
          <a:stretch/>
        </p:blipFill>
        <p:spPr>
          <a:xfrm>
            <a:off x="0" y="0"/>
            <a:ext cx="12192000" cy="6343650"/>
          </a:xfrm>
          <a:prstGeom prst="rect">
            <a:avLst/>
          </a:prstGeom>
        </p:spPr>
      </p:pic>
      <p:sp>
        <p:nvSpPr>
          <p:cNvPr id="2" name="Slide Number Placeholder 1">
            <a:extLst>
              <a:ext uri="{FF2B5EF4-FFF2-40B4-BE49-F238E27FC236}">
                <a16:creationId xmlns:a16="http://schemas.microsoft.com/office/drawing/2014/main" id="{1ACA0EBD-9582-4DF0-9E7B-05706DA457D7}"/>
              </a:ext>
            </a:extLst>
          </p:cNvPr>
          <p:cNvSpPr>
            <a:spLocks noGrp="1"/>
          </p:cNvSpPr>
          <p:nvPr>
            <p:ph type="sldNum" sz="quarter" idx="12"/>
          </p:nvPr>
        </p:nvSpPr>
        <p:spPr/>
        <p:txBody>
          <a:bodyPr/>
          <a:lstStyle/>
          <a:p>
            <a:fld id="{C8F14D4C-F581-4563-93DC-771400C929D8}" type="slidenum">
              <a:rPr lang="en-US" smtClean="0"/>
              <a:t>28</a:t>
            </a:fld>
            <a:endParaRPr lang="en-US" dirty="0"/>
          </a:p>
        </p:txBody>
      </p:sp>
      <p:sp>
        <p:nvSpPr>
          <p:cNvPr id="8" name="Rectangle 2">
            <a:extLst>
              <a:ext uri="{FF2B5EF4-FFF2-40B4-BE49-F238E27FC236}">
                <a16:creationId xmlns:a16="http://schemas.microsoft.com/office/drawing/2014/main" id="{1701A8C8-5324-496F-8BEA-552B1B803C38}"/>
              </a:ext>
            </a:extLst>
          </p:cNvPr>
          <p:cNvSpPr txBox="1">
            <a:spLocks noChangeArrowheads="1"/>
          </p:cNvSpPr>
          <p:nvPr/>
        </p:nvSpPr>
        <p:spPr>
          <a:xfrm>
            <a:off x="2200275" y="647700"/>
            <a:ext cx="12192000" cy="75117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7200" dirty="0">
                <a:solidFill>
                  <a:schemeClr val="bg1"/>
                </a:solidFill>
              </a:rPr>
              <a:t>Don’t limit yourself</a:t>
            </a:r>
          </a:p>
        </p:txBody>
      </p:sp>
    </p:spTree>
    <p:extLst>
      <p:ext uri="{BB962C8B-B14F-4D97-AF65-F5344CB8AC3E}">
        <p14:creationId xmlns:p14="http://schemas.microsoft.com/office/powerpoint/2010/main" val="37919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classroom&#10;&#10;Description automatically generated with medium confidence">
            <a:extLst>
              <a:ext uri="{FF2B5EF4-FFF2-40B4-BE49-F238E27FC236}">
                <a16:creationId xmlns:a16="http://schemas.microsoft.com/office/drawing/2014/main" id="{239AC8CF-C8F2-4061-8970-EC54D9BC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95" b="19110"/>
          <a:stretch/>
        </p:blipFill>
        <p:spPr>
          <a:xfrm>
            <a:off x="0" y="-1"/>
            <a:ext cx="12192000" cy="6372226"/>
          </a:xfrm>
          <a:prstGeom prst="rect">
            <a:avLst/>
          </a:prstGeom>
        </p:spPr>
      </p:pic>
      <p:sp>
        <p:nvSpPr>
          <p:cNvPr id="285698" name="Rectangle 2"/>
          <p:cNvSpPr>
            <a:spLocks noGrp="1" noChangeArrowheads="1"/>
          </p:cNvSpPr>
          <p:nvPr>
            <p:ph type="title"/>
          </p:nvPr>
        </p:nvSpPr>
        <p:spPr>
          <a:xfrm>
            <a:off x="0" y="-1"/>
            <a:ext cx="12192000" cy="1450757"/>
          </a:xfrm>
        </p:spPr>
        <p:txBody>
          <a:bodyPr vert="horz" lIns="91440" tIns="45720" rIns="91440" bIns="45720" rtlCol="0" anchor="b">
            <a:normAutofit/>
          </a:bodyPr>
          <a:lstStyle/>
          <a:p>
            <a:pPr algn="ctr"/>
            <a:r>
              <a:rPr lang="en-GB" b="1" dirty="0">
                <a:solidFill>
                  <a:schemeClr val="tx1"/>
                </a:solidFill>
              </a:rPr>
              <a:t>Learning from J.P. Michael</a:t>
            </a:r>
            <a:endParaRPr lang="en-US" sz="4000" dirty="0">
              <a:solidFill>
                <a:schemeClr val="tx1"/>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29</a:t>
            </a:fld>
            <a:endParaRPr lang="en-US" dirty="0"/>
          </a:p>
        </p:txBody>
      </p:sp>
      <p:sp>
        <p:nvSpPr>
          <p:cNvPr id="7" name="Rectangle 2">
            <a:extLst>
              <a:ext uri="{FF2B5EF4-FFF2-40B4-BE49-F238E27FC236}">
                <a16:creationId xmlns:a16="http://schemas.microsoft.com/office/drawing/2014/main" id="{5E96CD10-4CDE-4ABB-A422-8FC4D6AFCD72}"/>
              </a:ext>
            </a:extLst>
          </p:cNvPr>
          <p:cNvSpPr txBox="1">
            <a:spLocks noChangeArrowheads="1"/>
          </p:cNvSpPr>
          <p:nvPr/>
        </p:nvSpPr>
        <p:spPr>
          <a:xfrm>
            <a:off x="0" y="3238956"/>
            <a:ext cx="1219200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nSpc>
                <a:spcPts val="4900"/>
              </a:lnSpc>
            </a:pPr>
            <a:r>
              <a:rPr lang="en-US" sz="3600" dirty="0">
                <a:solidFill>
                  <a:schemeClr val="bg1"/>
                </a:solidFill>
              </a:rPr>
              <a:t>Challenge</a:t>
            </a:r>
          </a:p>
          <a:p>
            <a:pPr>
              <a:lnSpc>
                <a:spcPts val="4900"/>
              </a:lnSpc>
            </a:pPr>
            <a:r>
              <a:rPr lang="en-US" sz="3600" dirty="0">
                <a:solidFill>
                  <a:schemeClr val="bg1"/>
                </a:solidFill>
              </a:rPr>
              <a:t>Company</a:t>
            </a:r>
          </a:p>
          <a:p>
            <a:pPr>
              <a:lnSpc>
                <a:spcPts val="4900"/>
              </a:lnSpc>
            </a:pPr>
            <a:r>
              <a:rPr lang="en-US" sz="3600" dirty="0">
                <a:solidFill>
                  <a:schemeClr val="bg1"/>
                </a:solidFill>
              </a:rPr>
              <a:t>People</a:t>
            </a:r>
          </a:p>
          <a:p>
            <a:pPr>
              <a:lnSpc>
                <a:spcPts val="4900"/>
              </a:lnSpc>
            </a:pPr>
            <a:r>
              <a:rPr lang="en-US" sz="3600" dirty="0">
                <a:solidFill>
                  <a:schemeClr val="bg1"/>
                </a:solidFill>
              </a:rPr>
              <a:t>Knowledge and skills</a:t>
            </a:r>
          </a:p>
        </p:txBody>
      </p:sp>
    </p:spTree>
    <p:extLst>
      <p:ext uri="{BB962C8B-B14F-4D97-AF65-F5344CB8AC3E}">
        <p14:creationId xmlns:p14="http://schemas.microsoft.com/office/powerpoint/2010/main" val="4304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EC52F4-2E95-43AE-830D-BFF0E0FF4FB3}"/>
              </a:ext>
            </a:extLst>
          </p:cNvPr>
          <p:cNvSpPr txBox="1"/>
          <p:nvPr/>
        </p:nvSpPr>
        <p:spPr>
          <a:xfrm>
            <a:off x="11396444" y="306198"/>
            <a:ext cx="520116" cy="1082180"/>
          </a:xfrm>
          <a:prstGeom prst="rect">
            <a:avLst/>
          </a:prstGeom>
          <a:solidFill>
            <a:schemeClr val="bg1"/>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A56AC644-5D71-4343-B98C-C03BB1013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2530" y="2"/>
            <a:ext cx="10539470" cy="6316578"/>
          </a:xfrm>
          <a:prstGeom prst="rect">
            <a:avLst/>
          </a:prstGeom>
        </p:spPr>
      </p:pic>
      <p:sp>
        <p:nvSpPr>
          <p:cNvPr id="3" name="TextBox 2"/>
          <p:cNvSpPr txBox="1"/>
          <p:nvPr/>
        </p:nvSpPr>
        <p:spPr>
          <a:xfrm>
            <a:off x="0" y="0"/>
            <a:ext cx="2776394" cy="6316578"/>
          </a:xfrm>
          <a:prstGeom prst="rect">
            <a:avLst/>
          </a:prstGeom>
          <a:solidFill>
            <a:srgbClr val="BF4949"/>
          </a:solidFill>
        </p:spPr>
        <p:txBody>
          <a:bodyPr vert="horz" lIns="91440" tIns="45720" rIns="91440" bIns="45720" rtlCol="0" anchor="ctr">
            <a:noAutofit/>
          </a:bodyPr>
          <a:lstStyle>
            <a:defPPr>
              <a:defRPr lang="en-US"/>
            </a:defPPr>
            <a:lvl1pPr defTabSz="914400">
              <a:lnSpc>
                <a:spcPct val="90000"/>
              </a:lnSpc>
              <a:spcBef>
                <a:spcPct val="0"/>
              </a:spcBef>
              <a:buNone/>
              <a:defRPr sz="3200" b="1">
                <a:solidFill>
                  <a:schemeClr val="accent2"/>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US" sz="44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4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400" spc="-50" dirty="0">
                <a:solidFill>
                  <a:schemeClr val="bg1"/>
                </a:solidFill>
                <a:latin typeface="+mj-lt"/>
                <a:cs typeface="+mj-cs"/>
              </a:rPr>
              <a:t>Antoinette Oglethorpe</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8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spc="-50" dirty="0">
                <a:solidFill>
                  <a:schemeClr val="bg1"/>
                </a:solidFill>
                <a:latin typeface="+mj-lt"/>
                <a:cs typeface="+mj-cs"/>
              </a:rPr>
              <a:t>&gt;25 years of experience developing leaders in the Private Sector and now  consulting with the UN System</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spc="-50" dirty="0">
                <a:solidFill>
                  <a:schemeClr val="bg1"/>
                </a:solidFill>
                <a:latin typeface="+mj-lt"/>
                <a:cs typeface="+mj-cs"/>
              </a:rPr>
              <a:t> - Speaker and Author on Talent Development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spc="-50" dirty="0">
                <a:solidFill>
                  <a:schemeClr val="bg1"/>
                </a:solidFill>
                <a:latin typeface="+mj-lt"/>
                <a:cs typeface="+mj-cs"/>
              </a:rPr>
              <a:t>- Professional Career Coach and Counsellor</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800" spc="-50" dirty="0">
              <a:solidFill>
                <a:schemeClr val="bg1"/>
              </a:solidFill>
              <a:latin typeface="+mj-lt"/>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800" spc="-50" dirty="0">
              <a:solidFill>
                <a:schemeClr val="bg1"/>
              </a:solidFill>
              <a:latin typeface="+mj-lt"/>
              <a:cs typeface="+mj-cs"/>
            </a:endParaRPr>
          </a:p>
          <a:p>
            <a:pPr marL="0" marR="0" lvl="0" indent="0" defTabSz="914400" rtl="0" eaLnBrk="1" fontAlgn="auto" latinLnBrk="0" hangingPunct="1">
              <a:lnSpc>
                <a:spcPct val="90000"/>
              </a:lnSpc>
              <a:spcBef>
                <a:spcPct val="0"/>
              </a:spcBef>
              <a:spcAft>
                <a:spcPts val="0"/>
              </a:spcAft>
              <a:buClrTx/>
              <a:buSzTx/>
              <a:buFontTx/>
              <a:buNone/>
              <a:tabLst/>
              <a:defRPr/>
            </a:pPr>
            <a:endParaRPr lang="en-US" sz="2800" spc="-50" dirty="0">
              <a:solidFill>
                <a:schemeClr val="bg1"/>
              </a:solidFill>
              <a:latin typeface="+mj-lt"/>
              <a:cs typeface="+mj-cs"/>
            </a:endParaRPr>
          </a:p>
          <a:p>
            <a:pPr marL="0" marR="0" lvl="0" indent="0" defTabSz="914400" rtl="0" eaLnBrk="1" fontAlgn="auto" latinLnBrk="0" hangingPunct="1">
              <a:lnSpc>
                <a:spcPct val="90000"/>
              </a:lnSpc>
              <a:spcBef>
                <a:spcPct val="0"/>
              </a:spcBef>
              <a:spcAft>
                <a:spcPts val="0"/>
              </a:spcAft>
              <a:buClrTx/>
              <a:buSzTx/>
              <a:buFontTx/>
              <a:buNone/>
              <a:tabLst/>
              <a:defRPr/>
            </a:pPr>
            <a:endParaRPr lang="en-US" sz="2000" spc="-50" dirty="0">
              <a:solidFill>
                <a:schemeClr val="bg1"/>
              </a:solidFill>
              <a:latin typeface="+mj-lt"/>
              <a:cs typeface="+mj-cs"/>
            </a:endParaRPr>
          </a:p>
          <a:p>
            <a:pPr marL="0" marR="0" lvl="0" indent="0" defTabSz="914400" rtl="0" eaLnBrk="1" fontAlgn="auto" latinLnBrk="0" hangingPunct="1">
              <a:lnSpc>
                <a:spcPct val="90000"/>
              </a:lnSpc>
              <a:spcBef>
                <a:spcPct val="0"/>
              </a:spcBef>
              <a:spcAft>
                <a:spcPts val="0"/>
              </a:spcAft>
              <a:buClrTx/>
              <a:buSzTx/>
              <a:buFontTx/>
              <a:buNone/>
              <a:tabLst/>
              <a:defRPr/>
            </a:pPr>
            <a:endParaRPr lang="en-US" sz="2800" spc="-50" dirty="0">
              <a:solidFill>
                <a:schemeClr val="bg1"/>
              </a:solidFill>
              <a:latin typeface="+mj-lt"/>
              <a:cs typeface="+mj-cs"/>
            </a:endParaRPr>
          </a:p>
        </p:txBody>
      </p:sp>
      <p:sp>
        <p:nvSpPr>
          <p:cNvPr id="9" name="Rectangle 8"/>
          <p:cNvSpPr/>
          <p:nvPr/>
        </p:nvSpPr>
        <p:spPr>
          <a:xfrm>
            <a:off x="443864" y="5143854"/>
            <a:ext cx="455075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589370" y="3561713"/>
          <a:ext cx="8128000" cy="3962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279615449"/>
                    </a:ext>
                  </a:extLst>
                </a:gridCol>
              </a:tblGrid>
              <a:tr h="318681">
                <a:tc>
                  <a:txBody>
                    <a:bodyPr/>
                    <a:lstStyle/>
                    <a:p>
                      <a:endParaRPr lang="en-US" sz="200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9319477"/>
                  </a:ext>
                </a:extLst>
              </a:tr>
            </a:tbl>
          </a:graphicData>
        </a:graphic>
      </p:graphicFrame>
      <p:sp>
        <p:nvSpPr>
          <p:cNvPr id="13" name="TextBox 12">
            <a:extLst>
              <a:ext uri="{FF2B5EF4-FFF2-40B4-BE49-F238E27FC236}">
                <a16:creationId xmlns:a16="http://schemas.microsoft.com/office/drawing/2014/main" id="{1CD3409A-BD1A-49DF-BC79-71F0C9A8BD2F}"/>
              </a:ext>
            </a:extLst>
          </p:cNvPr>
          <p:cNvSpPr txBox="1"/>
          <p:nvPr/>
        </p:nvSpPr>
        <p:spPr>
          <a:xfrm>
            <a:off x="2382845" y="1603794"/>
            <a:ext cx="679944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ECE0FDE-8676-45D7-8C5E-EFD63E03CB4A}"/>
              </a:ext>
            </a:extLst>
          </p:cNvPr>
          <p:cNvSpPr txBox="1"/>
          <p:nvPr/>
        </p:nvSpPr>
        <p:spPr>
          <a:xfrm>
            <a:off x="3985060" y="306198"/>
            <a:ext cx="6058967" cy="2308324"/>
          </a:xfrm>
          <a:prstGeom prst="rect">
            <a:avLst/>
          </a:prstGeom>
          <a:noFill/>
        </p:spPr>
        <p:txBody>
          <a:bodyPr wrap="square" rtlCol="0">
            <a:spAutoFit/>
          </a:bodyPr>
          <a:lstStyle/>
          <a:p>
            <a:r>
              <a:rPr lang="en-US" dirty="0"/>
              <a:t>“[Career Conversations] provoke reflection insight, ideas and action. They keep the focus on the employee while helping them see things differently. And they encourage them to take ownership of their own development. They help them recognize possibilities.”</a:t>
            </a:r>
          </a:p>
          <a:p>
            <a:endParaRPr lang="en-US" dirty="0"/>
          </a:p>
          <a:p>
            <a:r>
              <a:rPr lang="en-US" dirty="0"/>
              <a:t>Antoinette Oglethorpe in “It’s Good to Talk -  A Practical Guide to Have Career Conversations in the Workplace.”</a:t>
            </a:r>
          </a:p>
        </p:txBody>
      </p:sp>
      <p:sp>
        <p:nvSpPr>
          <p:cNvPr id="4" name="Slide Number Placeholder 3">
            <a:extLst>
              <a:ext uri="{FF2B5EF4-FFF2-40B4-BE49-F238E27FC236}">
                <a16:creationId xmlns:a16="http://schemas.microsoft.com/office/drawing/2014/main" id="{DBDD5E44-E2C5-44EC-A12A-918895DFF361}"/>
              </a:ext>
            </a:extLst>
          </p:cNvPr>
          <p:cNvSpPr>
            <a:spLocks noGrp="1"/>
          </p:cNvSpPr>
          <p:nvPr>
            <p:ph type="sldNum" sz="quarter" idx="12"/>
          </p:nvPr>
        </p:nvSpPr>
        <p:spPr/>
        <p:txBody>
          <a:bodyPr/>
          <a:lstStyle/>
          <a:p>
            <a:fld id="{C8F14D4C-F581-4563-93DC-771400C929D8}" type="slidenum">
              <a:rPr lang="en-US" smtClean="0"/>
              <a:t>3</a:t>
            </a:fld>
            <a:endParaRPr lang="en-US" dirty="0"/>
          </a:p>
        </p:txBody>
      </p:sp>
    </p:spTree>
    <p:extLst>
      <p:ext uri="{BB962C8B-B14F-4D97-AF65-F5344CB8AC3E}">
        <p14:creationId xmlns:p14="http://schemas.microsoft.com/office/powerpoint/2010/main" val="315114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indoor, person, computer&#10;&#10;Description automatically generated">
            <a:extLst>
              <a:ext uri="{FF2B5EF4-FFF2-40B4-BE49-F238E27FC236}">
                <a16:creationId xmlns:a16="http://schemas.microsoft.com/office/drawing/2014/main" id="{E706A033-ACDE-4A1B-A950-E3E18A9FD6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62" b="17526"/>
          <a:stretch/>
        </p:blipFill>
        <p:spPr>
          <a:xfrm>
            <a:off x="0" y="0"/>
            <a:ext cx="12192000" cy="6334126"/>
          </a:xfrm>
          <a:prstGeom prst="rect">
            <a:avLst/>
          </a:prstGeom>
        </p:spPr>
      </p:pic>
      <p:sp>
        <p:nvSpPr>
          <p:cNvPr id="285698" name="Rectangle 2"/>
          <p:cNvSpPr>
            <a:spLocks noGrp="1" noChangeArrowheads="1"/>
          </p:cNvSpPr>
          <p:nvPr>
            <p:ph type="title"/>
          </p:nvPr>
        </p:nvSpPr>
        <p:spPr>
          <a:xfrm>
            <a:off x="1945005" y="2884596"/>
            <a:ext cx="10058400" cy="1450757"/>
          </a:xfrm>
        </p:spPr>
        <p:txBody>
          <a:bodyPr vert="horz" lIns="91440" tIns="45720" rIns="91440" bIns="45720" rtlCol="0" anchor="b">
            <a:normAutofit/>
          </a:bodyPr>
          <a:lstStyle/>
          <a:p>
            <a:r>
              <a:rPr lang="en-GB" b="1" dirty="0">
                <a:solidFill>
                  <a:schemeClr val="bg1"/>
                </a:solidFill>
              </a:rPr>
              <a:t>Focus on challenges not job titles</a:t>
            </a:r>
            <a:endParaRPr lang="en-US" sz="4000" dirty="0">
              <a:solidFill>
                <a:schemeClr val="bg1"/>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30</a:t>
            </a:fld>
            <a:endParaRPr lang="en-US" dirty="0"/>
          </a:p>
        </p:txBody>
      </p:sp>
    </p:spTree>
    <p:extLst>
      <p:ext uri="{BB962C8B-B14F-4D97-AF65-F5344CB8AC3E}">
        <p14:creationId xmlns:p14="http://schemas.microsoft.com/office/powerpoint/2010/main" val="3176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wipe(down)">
                                      <p:cBhvr>
                                        <p:cTn id="7" dur="500"/>
                                        <p:tgtEl>
                                          <p:spTgt spid="285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yellow&#10;&#10;Description automatically generated">
            <a:extLst>
              <a:ext uri="{FF2B5EF4-FFF2-40B4-BE49-F238E27FC236}">
                <a16:creationId xmlns:a16="http://schemas.microsoft.com/office/drawing/2014/main" id="{33F97DC9-C4DC-45D4-99AD-5F946AA06E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97" t="3689" b="31723"/>
          <a:stretch/>
        </p:blipFill>
        <p:spPr>
          <a:xfrm flipH="1">
            <a:off x="0" y="9525"/>
            <a:ext cx="12192000" cy="6324600"/>
          </a:xfrm>
          <a:prstGeom prst="rect">
            <a:avLst/>
          </a:prstGeom>
        </p:spPr>
      </p:pic>
      <p:sp>
        <p:nvSpPr>
          <p:cNvPr id="285698" name="Rectangle 2"/>
          <p:cNvSpPr>
            <a:spLocks noGrp="1" noChangeArrowheads="1"/>
          </p:cNvSpPr>
          <p:nvPr>
            <p:ph type="title"/>
          </p:nvPr>
        </p:nvSpPr>
        <p:spPr>
          <a:xfrm>
            <a:off x="240030" y="-446822"/>
            <a:ext cx="10058400" cy="1450757"/>
          </a:xfrm>
        </p:spPr>
        <p:txBody>
          <a:bodyPr vert="horz" lIns="91440" tIns="45720" rIns="91440" bIns="45720" rtlCol="0" anchor="b">
            <a:normAutofit/>
          </a:bodyPr>
          <a:lstStyle/>
          <a:p>
            <a:r>
              <a:rPr lang="en-GB" b="1" dirty="0">
                <a:solidFill>
                  <a:schemeClr val="accent2"/>
                </a:solidFill>
              </a:rPr>
              <a:t>Step 1 : Identify a challenge</a:t>
            </a:r>
            <a:endParaRPr lang="en-US" sz="4000" dirty="0">
              <a:solidFill>
                <a:schemeClr val="accent2"/>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31</a:t>
            </a:fld>
            <a:endParaRPr lang="en-US" dirty="0"/>
          </a:p>
        </p:txBody>
      </p:sp>
      <p:sp>
        <p:nvSpPr>
          <p:cNvPr id="4" name="Rectangle 2">
            <a:extLst>
              <a:ext uri="{FF2B5EF4-FFF2-40B4-BE49-F238E27FC236}">
                <a16:creationId xmlns:a16="http://schemas.microsoft.com/office/drawing/2014/main" id="{A8AF5F21-53F1-4D91-9092-E10ED2D45369}"/>
              </a:ext>
            </a:extLst>
          </p:cNvPr>
          <p:cNvSpPr txBox="1">
            <a:spLocks noChangeArrowheads="1"/>
          </p:cNvSpPr>
          <p:nvPr/>
        </p:nvSpPr>
        <p:spPr>
          <a:xfrm>
            <a:off x="240030" y="2919091"/>
            <a:ext cx="699472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4900"/>
              </a:lnSpc>
            </a:pPr>
            <a:r>
              <a:rPr lang="en-US" sz="3600" dirty="0"/>
              <a:t>Identify a challenge you want to solve</a:t>
            </a:r>
          </a:p>
          <a:p>
            <a:pPr algn="l">
              <a:lnSpc>
                <a:spcPts val="4900"/>
              </a:lnSpc>
            </a:pPr>
            <a:endParaRPr lang="en-US" sz="3600" dirty="0"/>
          </a:p>
          <a:p>
            <a:pPr algn="l">
              <a:lnSpc>
                <a:spcPts val="4900"/>
              </a:lnSpc>
            </a:pPr>
            <a:r>
              <a:rPr lang="en-US" sz="3600" dirty="0"/>
              <a:t>Identify what organization or what part of your organization is working on that</a:t>
            </a:r>
          </a:p>
        </p:txBody>
      </p:sp>
    </p:spTree>
    <p:extLst>
      <p:ext uri="{BB962C8B-B14F-4D97-AF65-F5344CB8AC3E}">
        <p14:creationId xmlns:p14="http://schemas.microsoft.com/office/powerpoint/2010/main" val="28773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wall, person&#10;&#10;Description automatically generated">
            <a:extLst>
              <a:ext uri="{FF2B5EF4-FFF2-40B4-BE49-F238E27FC236}">
                <a16:creationId xmlns:a16="http://schemas.microsoft.com/office/drawing/2014/main" id="{7C46A3E0-A98F-42C4-B677-7BEC6DA41B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36" b="18646"/>
          <a:stretch/>
        </p:blipFill>
        <p:spPr>
          <a:xfrm>
            <a:off x="0" y="0"/>
            <a:ext cx="12258674" cy="6334125"/>
          </a:xfrm>
          <a:prstGeom prst="rect">
            <a:avLst/>
          </a:prstGeom>
        </p:spPr>
      </p:pic>
      <p:sp>
        <p:nvSpPr>
          <p:cNvPr id="285698" name="Rectangle 2"/>
          <p:cNvSpPr>
            <a:spLocks noGrp="1" noChangeArrowheads="1"/>
          </p:cNvSpPr>
          <p:nvPr>
            <p:ph type="title"/>
          </p:nvPr>
        </p:nvSpPr>
        <p:spPr>
          <a:xfrm>
            <a:off x="3411855" y="-551597"/>
            <a:ext cx="10058400" cy="1450757"/>
          </a:xfrm>
        </p:spPr>
        <p:txBody>
          <a:bodyPr vert="horz" lIns="91440" tIns="45720" rIns="91440" bIns="45720" rtlCol="0" anchor="b">
            <a:normAutofit/>
          </a:bodyPr>
          <a:lstStyle/>
          <a:p>
            <a:r>
              <a:rPr lang="en-GB" b="1" dirty="0">
                <a:solidFill>
                  <a:schemeClr val="bg1"/>
                </a:solidFill>
              </a:rPr>
              <a:t>Step 2: Do some research</a:t>
            </a:r>
            <a:endParaRPr lang="en-US" sz="4000" dirty="0">
              <a:solidFill>
                <a:schemeClr val="bg1"/>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32</a:t>
            </a:fld>
            <a:endParaRPr lang="en-US" dirty="0"/>
          </a:p>
        </p:txBody>
      </p:sp>
      <p:sp>
        <p:nvSpPr>
          <p:cNvPr id="4" name="Rectangle 2">
            <a:extLst>
              <a:ext uri="{FF2B5EF4-FFF2-40B4-BE49-F238E27FC236}">
                <a16:creationId xmlns:a16="http://schemas.microsoft.com/office/drawing/2014/main" id="{C1031FAA-9310-4281-9A98-EC247F36E2F8}"/>
              </a:ext>
            </a:extLst>
          </p:cNvPr>
          <p:cNvSpPr txBox="1">
            <a:spLocks noChangeArrowheads="1"/>
          </p:cNvSpPr>
          <p:nvPr/>
        </p:nvSpPr>
        <p:spPr>
          <a:xfrm>
            <a:off x="4351240" y="2463084"/>
            <a:ext cx="699472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4900"/>
              </a:lnSpc>
            </a:pPr>
            <a:r>
              <a:rPr lang="en-US" sz="3600" dirty="0">
                <a:solidFill>
                  <a:schemeClr val="bg1"/>
                </a:solidFill>
              </a:rPr>
              <a:t>Online – websites; vision and values;</a:t>
            </a:r>
            <a:br>
              <a:rPr lang="en-US" sz="3600" dirty="0">
                <a:solidFill>
                  <a:schemeClr val="bg1"/>
                </a:solidFill>
              </a:rPr>
            </a:br>
            <a:r>
              <a:rPr lang="en-US" sz="3600" dirty="0">
                <a:solidFill>
                  <a:schemeClr val="bg1"/>
                </a:solidFill>
              </a:rPr>
              <a:t>  white papers; annual reports; social</a:t>
            </a:r>
            <a:br>
              <a:rPr lang="en-US" sz="3600" dirty="0">
                <a:solidFill>
                  <a:schemeClr val="bg1"/>
                </a:solidFill>
              </a:rPr>
            </a:br>
            <a:r>
              <a:rPr lang="en-US" sz="3600" dirty="0">
                <a:solidFill>
                  <a:schemeClr val="bg1"/>
                </a:solidFill>
              </a:rPr>
              <a:t>     media; blogs; articles etc.</a:t>
            </a:r>
          </a:p>
          <a:p>
            <a:pPr algn="l">
              <a:lnSpc>
                <a:spcPts val="4900"/>
              </a:lnSpc>
            </a:pPr>
            <a:endParaRPr lang="en-US" sz="3600" dirty="0">
              <a:solidFill>
                <a:schemeClr val="bg1"/>
              </a:solidFill>
            </a:endParaRPr>
          </a:p>
        </p:txBody>
      </p:sp>
      <p:sp>
        <p:nvSpPr>
          <p:cNvPr id="8" name="Rectangle 2">
            <a:extLst>
              <a:ext uri="{FF2B5EF4-FFF2-40B4-BE49-F238E27FC236}">
                <a16:creationId xmlns:a16="http://schemas.microsoft.com/office/drawing/2014/main" id="{DB54FFAC-A4C9-4E1E-878E-68DEBC17BBBB}"/>
              </a:ext>
            </a:extLst>
          </p:cNvPr>
          <p:cNvSpPr txBox="1">
            <a:spLocks noChangeArrowheads="1"/>
          </p:cNvSpPr>
          <p:nvPr/>
        </p:nvSpPr>
        <p:spPr>
          <a:xfrm>
            <a:off x="5389465" y="4398168"/>
            <a:ext cx="699472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gn="l">
              <a:lnSpc>
                <a:spcPts val="4900"/>
              </a:lnSpc>
            </a:pPr>
            <a:r>
              <a:rPr lang="en-US" sz="3600" dirty="0">
                <a:solidFill>
                  <a:schemeClr val="bg1"/>
                </a:solidFill>
              </a:rPr>
              <a:t>Offline – people; informal chats;</a:t>
            </a:r>
            <a:br>
              <a:rPr lang="en-US" sz="3600" dirty="0">
                <a:solidFill>
                  <a:schemeClr val="bg1"/>
                </a:solidFill>
              </a:rPr>
            </a:br>
            <a:r>
              <a:rPr lang="en-US" sz="3600" dirty="0">
                <a:solidFill>
                  <a:schemeClr val="bg1"/>
                </a:solidFill>
              </a:rPr>
              <a:t>   informational interviews</a:t>
            </a:r>
          </a:p>
        </p:txBody>
      </p:sp>
    </p:spTree>
    <p:extLst>
      <p:ext uri="{BB962C8B-B14F-4D97-AF65-F5344CB8AC3E}">
        <p14:creationId xmlns:p14="http://schemas.microsoft.com/office/powerpoint/2010/main" val="14167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person, outdoor, plant&#10;&#10;Description automatically generated">
            <a:extLst>
              <a:ext uri="{FF2B5EF4-FFF2-40B4-BE49-F238E27FC236}">
                <a16:creationId xmlns:a16="http://schemas.microsoft.com/office/drawing/2014/main" id="{46246F30-F2F9-40B8-82EC-9D4F9E10D2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 b="22117"/>
          <a:stretch/>
        </p:blipFill>
        <p:spPr>
          <a:xfrm>
            <a:off x="1" y="0"/>
            <a:ext cx="12191999" cy="6334125"/>
          </a:xfrm>
          <a:prstGeom prst="rect">
            <a:avLst/>
          </a:prstGeom>
        </p:spPr>
      </p:pic>
      <p:sp>
        <p:nvSpPr>
          <p:cNvPr id="285698" name="Rectangle 2"/>
          <p:cNvSpPr>
            <a:spLocks noGrp="1" noChangeArrowheads="1"/>
          </p:cNvSpPr>
          <p:nvPr>
            <p:ph type="title"/>
          </p:nvPr>
        </p:nvSpPr>
        <p:spPr>
          <a:xfrm>
            <a:off x="0" y="-618272"/>
            <a:ext cx="12192000" cy="1450757"/>
          </a:xfrm>
        </p:spPr>
        <p:txBody>
          <a:bodyPr vert="horz" lIns="91440" tIns="45720" rIns="91440" bIns="45720" rtlCol="0" anchor="b">
            <a:normAutofit/>
          </a:bodyPr>
          <a:lstStyle/>
          <a:p>
            <a:r>
              <a:rPr lang="en-GB" b="1" dirty="0">
                <a:solidFill>
                  <a:schemeClr val="bg1"/>
                </a:solidFill>
              </a:rPr>
              <a:t>Step 3: Take action</a:t>
            </a:r>
            <a:endParaRPr lang="en-US" sz="4000" dirty="0">
              <a:solidFill>
                <a:schemeClr val="bg1"/>
              </a:solidFill>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33</a:t>
            </a:fld>
            <a:endParaRPr lang="en-US" dirty="0"/>
          </a:p>
        </p:txBody>
      </p:sp>
      <p:sp>
        <p:nvSpPr>
          <p:cNvPr id="4" name="Rectangle 2">
            <a:extLst>
              <a:ext uri="{FF2B5EF4-FFF2-40B4-BE49-F238E27FC236}">
                <a16:creationId xmlns:a16="http://schemas.microsoft.com/office/drawing/2014/main" id="{7C10C698-ECEC-4CFB-9EB2-032CF48F312D}"/>
              </a:ext>
            </a:extLst>
          </p:cNvPr>
          <p:cNvSpPr txBox="1">
            <a:spLocks noChangeArrowheads="1"/>
          </p:cNvSpPr>
          <p:nvPr/>
        </p:nvSpPr>
        <p:spPr>
          <a:xfrm>
            <a:off x="-152400" y="3768009"/>
            <a:ext cx="12192000" cy="1019817"/>
          </a:xfrm>
          <a:prstGeom prst="rect">
            <a:avLst/>
          </a:prstGeom>
        </p:spPr>
        <p:txBody>
          <a:bodyPr vert="horz" lIns="91440" tIns="45720" rIns="91440" bIns="45720" rtlCol="0" anchor="b">
            <a:noAutofit/>
          </a:bodyPr>
          <a:lstStyle>
            <a:defPPr>
              <a:defRPr lang="en-US"/>
            </a:defPPr>
            <a:lvl1pPr algn="ctr">
              <a:lnSpc>
                <a:spcPct val="100000"/>
              </a:lnSpc>
              <a:spcBef>
                <a:spcPct val="0"/>
              </a:spcBef>
              <a:buNone/>
              <a:defRPr sz="4800" spc="-50" baseline="0">
                <a:solidFill>
                  <a:schemeClr val="accent2"/>
                </a:solidFill>
                <a:latin typeface="+mj-lt"/>
                <a:ea typeface="+mj-ea"/>
                <a:cs typeface="+mj-cs"/>
              </a:defRPr>
            </a:lvl1pPr>
          </a:lstStyle>
          <a:p>
            <a:pPr>
              <a:lnSpc>
                <a:spcPts val="4900"/>
              </a:lnSpc>
            </a:pPr>
            <a:r>
              <a:rPr lang="en-US" sz="4000" dirty="0">
                <a:solidFill>
                  <a:schemeClr val="bg1"/>
                </a:solidFill>
              </a:rPr>
              <a:t>Secondment or specific assignment</a:t>
            </a:r>
          </a:p>
          <a:p>
            <a:pPr>
              <a:lnSpc>
                <a:spcPts val="4900"/>
              </a:lnSpc>
            </a:pPr>
            <a:r>
              <a:rPr lang="en-US" sz="4000" dirty="0">
                <a:solidFill>
                  <a:schemeClr val="bg1"/>
                </a:solidFill>
              </a:rPr>
              <a:t>Development opportunities</a:t>
            </a:r>
          </a:p>
          <a:p>
            <a:pPr>
              <a:lnSpc>
                <a:spcPts val="4900"/>
              </a:lnSpc>
            </a:pPr>
            <a:r>
              <a:rPr lang="en-US" sz="4000" dirty="0">
                <a:solidFill>
                  <a:schemeClr val="bg1"/>
                </a:solidFill>
              </a:rPr>
              <a:t>Business plan</a:t>
            </a:r>
          </a:p>
          <a:p>
            <a:pPr>
              <a:lnSpc>
                <a:spcPts val="4900"/>
              </a:lnSpc>
            </a:pPr>
            <a:r>
              <a:rPr lang="en-US" sz="4000" dirty="0">
                <a:solidFill>
                  <a:schemeClr val="bg1"/>
                </a:solidFill>
              </a:rPr>
              <a:t>Proposal</a:t>
            </a:r>
          </a:p>
        </p:txBody>
      </p:sp>
    </p:spTree>
    <p:extLst>
      <p:ext uri="{BB962C8B-B14F-4D97-AF65-F5344CB8AC3E}">
        <p14:creationId xmlns:p14="http://schemas.microsoft.com/office/powerpoint/2010/main" val="2122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25395-2A9E-4F7D-8112-B94A582298FE}"/>
              </a:ext>
            </a:extLst>
          </p:cNvPr>
          <p:cNvSpPr/>
          <p:nvPr/>
        </p:nvSpPr>
        <p:spPr>
          <a:xfrm>
            <a:off x="0" y="6334316"/>
            <a:ext cx="12192000" cy="523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51" y="106746"/>
            <a:ext cx="1099528" cy="1554103"/>
          </a:xfrm>
          <a:prstGeom prst="rect">
            <a:avLst/>
          </a:prstGeom>
        </p:spPr>
      </p:pic>
      <p:sp>
        <p:nvSpPr>
          <p:cNvPr id="2" name="Slide Number Placeholder 1"/>
          <p:cNvSpPr>
            <a:spLocks noGrp="1"/>
          </p:cNvSpPr>
          <p:nvPr>
            <p:ph type="sldNum" sz="quarter" idx="12"/>
          </p:nvPr>
        </p:nvSpPr>
        <p:spPr/>
        <p:txBody>
          <a:bodyPr/>
          <a:lstStyle/>
          <a:p>
            <a:fld id="{C8F14D4C-F581-4563-93DC-771400C929D8}" type="slidenum">
              <a:rPr lang="en-US" smtClean="0"/>
              <a:pPr/>
              <a:t>34</a:t>
            </a:fld>
            <a:endParaRPr lang="en-US" dirty="0"/>
          </a:p>
        </p:txBody>
      </p:sp>
      <p:sp>
        <p:nvSpPr>
          <p:cNvPr id="9" name="Rectangle 8"/>
          <p:cNvSpPr/>
          <p:nvPr/>
        </p:nvSpPr>
        <p:spPr>
          <a:xfrm>
            <a:off x="443864" y="5143854"/>
            <a:ext cx="4550758" cy="369332"/>
          </a:xfrm>
          <a:prstGeom prst="rect">
            <a:avLst/>
          </a:prstGeom>
        </p:spPr>
        <p:txBody>
          <a:bodyPr wrap="square">
            <a:spAutoFit/>
          </a:bodyPr>
          <a:lstStyle/>
          <a:p>
            <a:endParaRPr lang="en-US" dirty="0"/>
          </a:p>
        </p:txBody>
      </p:sp>
      <p:pic>
        <p:nvPicPr>
          <p:cNvPr id="40" name="Picture 2">
            <a:extLst>
              <a:ext uri="{FF2B5EF4-FFF2-40B4-BE49-F238E27FC236}">
                <a16:creationId xmlns:a16="http://schemas.microsoft.com/office/drawing/2014/main" id="{D0182928-1E27-4F75-B575-AB553FFE3E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8294" y="308388"/>
            <a:ext cx="1100846" cy="103642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rainstorm">
            <a:extLst>
              <a:ext uri="{FF2B5EF4-FFF2-40B4-BE49-F238E27FC236}">
                <a16:creationId xmlns:a16="http://schemas.microsoft.com/office/drawing/2014/main" id="{2E1008E2-A487-1544-AB98-9588602D61A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24750" y="1660849"/>
            <a:ext cx="914400" cy="914400"/>
          </a:xfrm>
          <a:prstGeom prst="rect">
            <a:avLst/>
          </a:prstGeom>
        </p:spPr>
      </p:pic>
      <p:sp>
        <p:nvSpPr>
          <p:cNvPr id="12" name="TextBox 11">
            <a:extLst>
              <a:ext uri="{FF2B5EF4-FFF2-40B4-BE49-F238E27FC236}">
                <a16:creationId xmlns:a16="http://schemas.microsoft.com/office/drawing/2014/main" id="{4374D232-DD1E-4D2A-B026-B34A6D5E412A}"/>
              </a:ext>
            </a:extLst>
          </p:cNvPr>
          <p:cNvSpPr txBox="1"/>
          <p:nvPr/>
        </p:nvSpPr>
        <p:spPr>
          <a:xfrm>
            <a:off x="5141141" y="1737049"/>
            <a:ext cx="7050859" cy="4273098"/>
          </a:xfrm>
          <a:prstGeom prst="rect">
            <a:avLst/>
          </a:prstGeom>
        </p:spPr>
        <p:txBody>
          <a:bodyPr vert="horz" lIns="91440" tIns="45720" rIns="91440" bIns="45720" rtlCol="0" anchor="b">
            <a:normAutofit lnSpcReduction="10000"/>
          </a:bodyPr>
          <a:lstStyle/>
          <a:p>
            <a:pPr>
              <a:lnSpc>
                <a:spcPct val="120000"/>
              </a:lnSpc>
              <a:spcBef>
                <a:spcPct val="0"/>
              </a:spcBef>
              <a:spcAft>
                <a:spcPts val="600"/>
              </a:spcAft>
            </a:pPr>
            <a:r>
              <a:rPr lang="en-US" sz="3200" b="1" spc="-50" dirty="0">
                <a:solidFill>
                  <a:srgbClr val="0070C0"/>
                </a:solidFill>
                <a:latin typeface="+mj-lt"/>
                <a:ea typeface="+mj-ea"/>
                <a:cs typeface="+mj-cs"/>
              </a:rPr>
              <a:t>Reflection</a:t>
            </a:r>
          </a:p>
          <a:p>
            <a:pPr>
              <a:lnSpc>
                <a:spcPct val="120000"/>
              </a:lnSpc>
            </a:pPr>
            <a:endParaRPr lang="en-US" spc="-50" dirty="0">
              <a:solidFill>
                <a:srgbClr val="0070C0"/>
              </a:solidFill>
              <a:latin typeface="+mj-lt"/>
              <a:ea typeface="+mj-ea"/>
              <a:cs typeface="+mj-cs"/>
            </a:endParaRPr>
          </a:p>
          <a:p>
            <a:pPr>
              <a:lnSpc>
                <a:spcPct val="120000"/>
              </a:lnSpc>
            </a:pPr>
            <a:r>
              <a:rPr lang="en-US" sz="2000" spc="-50" dirty="0">
                <a:solidFill>
                  <a:srgbClr val="0070C0"/>
                </a:solidFill>
                <a:latin typeface="+mj-lt"/>
                <a:ea typeface="+mj-ea"/>
                <a:cs typeface="+mj-cs"/>
              </a:rPr>
              <a:t>Please share with us a highlight for you from the webinar.</a:t>
            </a:r>
          </a:p>
          <a:p>
            <a:pPr>
              <a:lnSpc>
                <a:spcPct val="120000"/>
              </a:lnSpc>
            </a:pPr>
            <a:endParaRPr lang="en-US" sz="900" spc="-50" dirty="0">
              <a:solidFill>
                <a:srgbClr val="0070C0"/>
              </a:solidFill>
              <a:latin typeface="+mj-lt"/>
              <a:ea typeface="+mj-ea"/>
              <a:cs typeface="+mj-cs"/>
            </a:endParaRPr>
          </a:p>
          <a:p>
            <a:pPr>
              <a:lnSpc>
                <a:spcPct val="120000"/>
              </a:lnSpc>
            </a:pPr>
            <a:r>
              <a:rPr lang="en-US" sz="2000" spc="-50" dirty="0">
                <a:solidFill>
                  <a:srgbClr val="0070C0"/>
                </a:solidFill>
                <a:latin typeface="+mj-lt"/>
                <a:ea typeface="+mj-ea"/>
                <a:cs typeface="+mj-cs"/>
              </a:rPr>
              <a:t>Either…</a:t>
            </a:r>
          </a:p>
          <a:p>
            <a:pPr>
              <a:lnSpc>
                <a:spcPct val="120000"/>
              </a:lnSpc>
            </a:pPr>
            <a:endParaRPr lang="en-US" sz="900" spc="-50" dirty="0">
              <a:solidFill>
                <a:srgbClr val="0070C0"/>
              </a:solidFill>
              <a:latin typeface="+mj-lt"/>
              <a:ea typeface="+mj-ea"/>
              <a:cs typeface="+mj-cs"/>
            </a:endParaRPr>
          </a:p>
          <a:p>
            <a:pPr marL="457200" indent="-457200">
              <a:lnSpc>
                <a:spcPct val="120000"/>
              </a:lnSpc>
              <a:buFont typeface="Calibri Light" panose="020F0302020204030204" pitchFamily="34" charset="0"/>
              <a:buChar char="⁻"/>
            </a:pPr>
            <a:r>
              <a:rPr lang="en-US" sz="2000" spc="-50" dirty="0">
                <a:solidFill>
                  <a:srgbClr val="0070C0"/>
                </a:solidFill>
                <a:latin typeface="+mj-lt"/>
                <a:ea typeface="+mj-ea"/>
                <a:cs typeface="+mj-cs"/>
              </a:rPr>
              <a:t>An Insight – what you learned about  career development beyond job titles?</a:t>
            </a:r>
          </a:p>
          <a:p>
            <a:pPr marL="457200" indent="-457200">
              <a:lnSpc>
                <a:spcPct val="120000"/>
              </a:lnSpc>
              <a:buFont typeface="Calibri Light" panose="020F0302020204030204" pitchFamily="34" charset="0"/>
              <a:buChar char="⁻"/>
            </a:pPr>
            <a:r>
              <a:rPr lang="en-US" sz="2000" spc="-50" dirty="0">
                <a:solidFill>
                  <a:srgbClr val="0070C0"/>
                </a:solidFill>
                <a:latin typeface="+mj-lt"/>
                <a:ea typeface="+mj-ea"/>
                <a:cs typeface="+mj-cs"/>
              </a:rPr>
              <a:t>An ‘aha’! – something that really stood out for you</a:t>
            </a:r>
          </a:p>
          <a:p>
            <a:pPr marL="457200" indent="-457200">
              <a:lnSpc>
                <a:spcPct val="120000"/>
              </a:lnSpc>
              <a:buFont typeface="Calibri Light" panose="020F0302020204030204" pitchFamily="34" charset="0"/>
              <a:buChar char="⁻"/>
            </a:pPr>
            <a:r>
              <a:rPr lang="en-US" sz="2000" spc="-50" dirty="0">
                <a:solidFill>
                  <a:srgbClr val="0070C0"/>
                </a:solidFill>
                <a:latin typeface="+mj-lt"/>
                <a:ea typeface="+mj-ea"/>
                <a:cs typeface="+mj-cs"/>
              </a:rPr>
              <a:t>An action – one thing you are going to do because of this webinar</a:t>
            </a:r>
          </a:p>
          <a:p>
            <a:pPr>
              <a:lnSpc>
                <a:spcPct val="120000"/>
              </a:lnSpc>
            </a:pPr>
            <a:endParaRPr lang="en-GB" sz="2400" dirty="0">
              <a:solidFill>
                <a:srgbClr val="2E008B"/>
              </a:solidFill>
              <a:cs typeface="Arial" panose="020B0604020202020204" pitchFamily="34" charset="0"/>
            </a:endParaRPr>
          </a:p>
          <a:p>
            <a:pPr>
              <a:lnSpc>
                <a:spcPct val="120000"/>
              </a:lnSpc>
            </a:pPr>
            <a:r>
              <a:rPr lang="en-GB" dirty="0">
                <a:solidFill>
                  <a:schemeClr val="accent2"/>
                </a:solidFill>
              </a:rPr>
              <a:t>Please type any comments or questions into the chat box.</a:t>
            </a:r>
            <a:endParaRPr lang="en-US" sz="2400" b="1" spc="-50" dirty="0">
              <a:solidFill>
                <a:schemeClr val="accent2"/>
              </a:solidFill>
              <a:latin typeface="+mj-lt"/>
              <a:ea typeface="+mj-ea"/>
              <a:cs typeface="+mj-cs"/>
            </a:endParaRPr>
          </a:p>
        </p:txBody>
      </p:sp>
      <p:pic>
        <p:nvPicPr>
          <p:cNvPr id="14" name="Picture 13">
            <a:extLst>
              <a:ext uri="{FF2B5EF4-FFF2-40B4-BE49-F238E27FC236}">
                <a16:creationId xmlns:a16="http://schemas.microsoft.com/office/drawing/2014/main" id="{DEBA21BB-AD99-4AB6-B59F-221F212198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310" t="17778"/>
          <a:stretch/>
        </p:blipFill>
        <p:spPr>
          <a:xfrm>
            <a:off x="898215" y="2339553"/>
            <a:ext cx="3909363" cy="3316058"/>
          </a:xfrm>
          <a:prstGeom prst="rect">
            <a:avLst/>
          </a:prstGeom>
        </p:spPr>
      </p:pic>
    </p:spTree>
    <p:extLst>
      <p:ext uri="{BB962C8B-B14F-4D97-AF65-F5344CB8AC3E}">
        <p14:creationId xmlns:p14="http://schemas.microsoft.com/office/powerpoint/2010/main" val="85753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36DD784-5521-42E3-801C-C7A9802A8E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6068" y="206379"/>
            <a:ext cx="939745" cy="870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98954C-8D64-4C8A-B88D-6515A4D035D7}"/>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287691" y="45524"/>
            <a:ext cx="964564" cy="1364392"/>
          </a:xfrm>
          <a:prstGeom prst="rect">
            <a:avLst/>
          </a:prstGeom>
        </p:spPr>
      </p:pic>
      <p:sp>
        <p:nvSpPr>
          <p:cNvPr id="11" name="Rectangle 10">
            <a:extLst>
              <a:ext uri="{FF2B5EF4-FFF2-40B4-BE49-F238E27FC236}">
                <a16:creationId xmlns:a16="http://schemas.microsoft.com/office/drawing/2014/main" id="{774D7806-030E-4E08-AB0D-9307A8199764}"/>
              </a:ext>
            </a:extLst>
          </p:cNvPr>
          <p:cNvSpPr/>
          <p:nvPr/>
        </p:nvSpPr>
        <p:spPr>
          <a:xfrm>
            <a:off x="-4762" y="1914"/>
            <a:ext cx="12196762" cy="4957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37657C08-ADB2-40C8-BCC5-612DFF667CC0}"/>
              </a:ext>
            </a:extLst>
          </p:cNvPr>
          <p:cNvGrpSpPr/>
          <p:nvPr/>
        </p:nvGrpSpPr>
        <p:grpSpPr>
          <a:xfrm>
            <a:off x="1536970" y="3664685"/>
            <a:ext cx="9767533" cy="2160293"/>
            <a:chOff x="1536970" y="3664685"/>
            <a:chExt cx="9767533" cy="2160293"/>
          </a:xfrm>
        </p:grpSpPr>
        <p:sp>
          <p:nvSpPr>
            <p:cNvPr id="14" name="Rectangle 13">
              <a:extLst>
                <a:ext uri="{FF2B5EF4-FFF2-40B4-BE49-F238E27FC236}">
                  <a16:creationId xmlns:a16="http://schemas.microsoft.com/office/drawing/2014/main" id="{202ECB46-2C59-4D39-A76F-578BEA0AFFFB}"/>
                </a:ext>
              </a:extLst>
            </p:cNvPr>
            <p:cNvSpPr/>
            <p:nvPr/>
          </p:nvSpPr>
          <p:spPr>
            <a:xfrm>
              <a:off x="1536970" y="3822970"/>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047EB1E-451A-47B2-87E8-B3ACF61CDE6B}"/>
                </a:ext>
              </a:extLst>
            </p:cNvPr>
            <p:cNvSpPr/>
            <p:nvPr/>
          </p:nvSpPr>
          <p:spPr>
            <a:xfrm>
              <a:off x="2964866" y="3960594"/>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780AD31-BBD7-48FB-B520-6545C9E59949}"/>
                </a:ext>
              </a:extLst>
            </p:cNvPr>
            <p:cNvSpPr/>
            <p:nvPr/>
          </p:nvSpPr>
          <p:spPr>
            <a:xfrm>
              <a:off x="4284657" y="3783606"/>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685FE98-D5D9-44D4-9323-7A73E88DA6E3}"/>
                </a:ext>
              </a:extLst>
            </p:cNvPr>
            <p:cNvSpPr/>
            <p:nvPr/>
          </p:nvSpPr>
          <p:spPr>
            <a:xfrm>
              <a:off x="5379742" y="4112910"/>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AC402A7-78D4-47E5-950A-FA31B25352EF}"/>
                </a:ext>
              </a:extLst>
            </p:cNvPr>
            <p:cNvSpPr/>
            <p:nvPr/>
          </p:nvSpPr>
          <p:spPr>
            <a:xfrm>
              <a:off x="7007815" y="3763924"/>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154DD06-FF1C-4E71-AC91-A8B6752A0A46}"/>
                </a:ext>
              </a:extLst>
            </p:cNvPr>
            <p:cNvSpPr/>
            <p:nvPr/>
          </p:nvSpPr>
          <p:spPr>
            <a:xfrm>
              <a:off x="8149835" y="3971691"/>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E9B8D0-E3DE-4A67-9608-0DD0049B7218}"/>
                </a:ext>
              </a:extLst>
            </p:cNvPr>
            <p:cNvSpPr/>
            <p:nvPr/>
          </p:nvSpPr>
          <p:spPr>
            <a:xfrm>
              <a:off x="9563252" y="3679880"/>
              <a:ext cx="1741251" cy="17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4F2493E-DD8D-4A61-840A-38118128B17A}"/>
                </a:ext>
              </a:extLst>
            </p:cNvPr>
            <p:cNvSpPr/>
            <p:nvPr/>
          </p:nvSpPr>
          <p:spPr>
            <a:xfrm>
              <a:off x="7393021" y="3664685"/>
              <a:ext cx="865762" cy="3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01D37982-EDC6-45C2-8775-2F4B2C7B680E}"/>
              </a:ext>
            </a:extLst>
          </p:cNvPr>
          <p:cNvSpPr/>
          <p:nvPr/>
        </p:nvSpPr>
        <p:spPr>
          <a:xfrm>
            <a:off x="0" y="4958917"/>
            <a:ext cx="12191999" cy="18990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762" y="5376432"/>
            <a:ext cx="10989437" cy="822960"/>
          </a:xfrm>
        </p:spPr>
        <p:txBody>
          <a:bodyPr vert="horz" lIns="91440" tIns="45720" rIns="91440" bIns="45720" rtlCol="0" anchor="b">
            <a:normAutofit/>
          </a:bodyPr>
          <a:lstStyle/>
          <a:p>
            <a:r>
              <a:rPr lang="en-US" dirty="0">
                <a:solidFill>
                  <a:srgbClr val="FFFFFF"/>
                </a:solidFill>
              </a:rPr>
              <a:t>What remaining questions do you have?</a:t>
            </a:r>
          </a:p>
        </p:txBody>
      </p:sp>
      <p:sp>
        <p:nvSpPr>
          <p:cNvPr id="4" name="Slide Number Placeholder 3">
            <a:extLst>
              <a:ext uri="{FF2B5EF4-FFF2-40B4-BE49-F238E27FC236}">
                <a16:creationId xmlns:a16="http://schemas.microsoft.com/office/drawing/2014/main" id="{EFEBA579-0D24-4907-804F-EF74B33882B3}"/>
              </a:ext>
            </a:extLst>
          </p:cNvPr>
          <p:cNvSpPr>
            <a:spLocks noGrp="1"/>
          </p:cNvSpPr>
          <p:nvPr>
            <p:ph type="sldNum" sz="quarter" idx="12"/>
          </p:nvPr>
        </p:nvSpPr>
        <p:spPr/>
        <p:txBody>
          <a:bodyPr/>
          <a:lstStyle/>
          <a:p>
            <a:fld id="{C8F14D4C-F581-4563-93DC-771400C929D8}" type="slidenum">
              <a:rPr lang="en-US" smtClean="0"/>
              <a:t>35</a:t>
            </a:fld>
            <a:endParaRPr lang="en-US" dirty="0"/>
          </a:p>
        </p:txBody>
      </p:sp>
      <p:pic>
        <p:nvPicPr>
          <p:cNvPr id="9" name="Picture 8" descr="Question mark against red wall">
            <a:extLst>
              <a:ext uri="{FF2B5EF4-FFF2-40B4-BE49-F238E27FC236}">
                <a16:creationId xmlns:a16="http://schemas.microsoft.com/office/drawing/2014/main" id="{F294792E-7C78-40FE-BA13-488FD2DA3182}"/>
              </a:ext>
            </a:extLst>
          </p:cNvPr>
          <p:cNvPicPr>
            <a:picLocks noChangeAspect="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t="15063" b="12899"/>
          <a:stretch/>
        </p:blipFill>
        <p:spPr>
          <a:xfrm>
            <a:off x="0" y="-14558"/>
            <a:ext cx="12192000" cy="5357900"/>
          </a:xfrm>
          <a:prstGeom prst="rect">
            <a:avLst/>
          </a:prstGeom>
        </p:spPr>
      </p:pic>
    </p:spTree>
    <p:extLst>
      <p:ext uri="{BB962C8B-B14F-4D97-AF65-F5344CB8AC3E}">
        <p14:creationId xmlns:p14="http://schemas.microsoft.com/office/powerpoint/2010/main" val="1276564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49EFE-A815-4806-B175-909EABF7C585}"/>
              </a:ext>
            </a:extLst>
          </p:cNvPr>
          <p:cNvSpPr/>
          <p:nvPr/>
        </p:nvSpPr>
        <p:spPr>
          <a:xfrm>
            <a:off x="0" y="6398324"/>
            <a:ext cx="12192000" cy="46522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6">
            <a:extLst>
              <a:ext uri="{FF2B5EF4-FFF2-40B4-BE49-F238E27FC236}">
                <a16:creationId xmlns:a16="http://schemas.microsoft.com/office/drawing/2014/main" id="{111B7542-D584-4660-B270-4D0EC319FF0B}"/>
              </a:ext>
            </a:extLst>
          </p:cNvPr>
          <p:cNvSpPr txBox="1">
            <a:spLocks/>
          </p:cNvSpPr>
          <p:nvPr/>
        </p:nvSpPr>
        <p:spPr>
          <a:xfrm>
            <a:off x="1097280" y="286603"/>
            <a:ext cx="10058400" cy="1450757"/>
          </a:xfrm>
          <a:prstGeom prst="rect">
            <a:avLst/>
          </a:prstGeom>
        </p:spPr>
        <p:txBody>
          <a:bodyPr vert="horz" lIns="91440" tIns="45720" rIns="91440" bIns="45720" rtlCol="0"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85000"/>
              </a:lnSpc>
              <a:spcBef>
                <a:spcPct val="0"/>
              </a:spcBef>
              <a:spcAft>
                <a:spcPts val="600"/>
              </a:spcAft>
              <a:buClrTx/>
              <a:buSzTx/>
              <a:tabLst/>
              <a:defRPr/>
            </a:pPr>
            <a:r>
              <a:rPr lang="en-US" sz="4800" b="1" spc="-50" dirty="0">
                <a:solidFill>
                  <a:schemeClr val="tx1">
                    <a:lumMod val="75000"/>
                    <a:lumOff val="25000"/>
                  </a:schemeClr>
                </a:solidFill>
                <a:latin typeface="+mj-lt"/>
                <a:ea typeface="+mj-ea"/>
                <a:cs typeface="+mj-cs"/>
              </a:rPr>
              <a:t>Thank You!</a:t>
            </a:r>
            <a:endParaRPr kumimoji="0" lang="en-US" sz="4800" b="1" i="0" u="none" strike="noStrike" cap="none" spc="-50" normalizeH="0" noProof="0" dirty="0">
              <a:ln>
                <a:noFill/>
              </a:ln>
              <a:solidFill>
                <a:schemeClr val="tx1">
                  <a:lumMod val="75000"/>
                  <a:lumOff val="25000"/>
                </a:schemeClr>
              </a:solidFill>
              <a:effectLst/>
              <a:uLnTx/>
              <a:uFillTx/>
              <a:latin typeface="+mj-lt"/>
              <a:ea typeface="+mj-ea"/>
              <a:cs typeface="+mj-cs"/>
            </a:endParaRPr>
          </a:p>
        </p:txBody>
      </p:sp>
      <p:pic>
        <p:nvPicPr>
          <p:cNvPr id="15" name="Picture 2">
            <a:extLst>
              <a:ext uri="{FF2B5EF4-FFF2-40B4-BE49-F238E27FC236}">
                <a16:creationId xmlns:a16="http://schemas.microsoft.com/office/drawing/2014/main" id="{D9F20166-C110-4ABA-96C5-8E0E9697EA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183017" y="2551472"/>
            <a:ext cx="2376058" cy="2200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3732221" y="1916318"/>
            <a:ext cx="2351498" cy="3471012"/>
          </a:xfrm>
          <a:prstGeom prst="rect">
            <a:avLst/>
          </a:prstGeom>
        </p:spPr>
      </p:pic>
      <p:sp>
        <p:nvSpPr>
          <p:cNvPr id="9" name="TextBox 8">
            <a:extLst>
              <a:ext uri="{FF2B5EF4-FFF2-40B4-BE49-F238E27FC236}">
                <a16:creationId xmlns:a16="http://schemas.microsoft.com/office/drawing/2014/main" id="{3A215F5D-646E-4291-85AF-74C6B6186563}"/>
              </a:ext>
            </a:extLst>
          </p:cNvPr>
          <p:cNvSpPr txBox="1"/>
          <p:nvPr/>
        </p:nvSpPr>
        <p:spPr>
          <a:xfrm>
            <a:off x="6083719" y="2405695"/>
            <a:ext cx="5740834" cy="402336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For any further questions,  reach out to us on:</a:t>
            </a:r>
          </a:p>
          <a:p>
            <a:pPr>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rPr>
              <a:t>E-mail:</a:t>
            </a:r>
            <a:r>
              <a:rPr lang="en-US" dirty="0">
                <a:solidFill>
                  <a:schemeClr val="tx1">
                    <a:lumMod val="75000"/>
                    <a:lumOff val="25000"/>
                  </a:schemeClr>
                </a:solidFill>
              </a:rPr>
              <a:t> </a:t>
            </a:r>
            <a:r>
              <a:rPr lang="en-US" u="sng" dirty="0">
                <a:solidFill>
                  <a:schemeClr val="tx1">
                    <a:lumMod val="75000"/>
                    <a:lumOff val="25000"/>
                  </a:schemeClr>
                </a:solidFill>
                <a:hlinkClick r:id="rId5">
                  <a:extLst>
                    <a:ext uri="{A12FA001-AC4F-418D-AE19-62706E023703}">
                      <ahyp:hlinkClr xmlns:ahyp="http://schemas.microsoft.com/office/drawing/2018/hyperlinkcolor" val="tx"/>
                    </a:ext>
                  </a:extLst>
                </a:hlinkClick>
              </a:rPr>
              <a:t>career.development@undp.org</a:t>
            </a:r>
            <a:endParaRPr lang="en-US"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rPr>
              <a:t>Yammer:</a:t>
            </a:r>
            <a:r>
              <a:rPr lang="en-US" dirty="0">
                <a:solidFill>
                  <a:schemeClr val="tx1">
                    <a:lumMod val="75000"/>
                    <a:lumOff val="25000"/>
                  </a:schemeClr>
                </a:solidFill>
              </a:rPr>
              <a:t> Career Development &amp; Experience</a:t>
            </a:r>
          </a:p>
          <a:p>
            <a:pPr>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Or visit our intranet page on:</a:t>
            </a:r>
          </a:p>
          <a:p>
            <a:pPr>
              <a:lnSpc>
                <a:spcPct val="90000"/>
              </a:lnSpc>
              <a:spcAft>
                <a:spcPts val="600"/>
              </a:spcAft>
              <a:buClr>
                <a:schemeClr val="accent1"/>
              </a:buClr>
              <a:buFont typeface="Calibri" panose="020F0502020204030204" pitchFamily="34" charset="0"/>
            </a:pPr>
            <a:r>
              <a:rPr lang="en-GB" dirty="0">
                <a:hlinkClick r:id="rId6">
                  <a:extLst>
                    <a:ext uri="{A12FA001-AC4F-418D-AE19-62706E023703}">
                      <ahyp:hlinkClr xmlns:ahyp="http://schemas.microsoft.com/office/drawing/2018/hyperlinkcolor" val="tx"/>
                    </a:ext>
                  </a:extLst>
                </a:hlinkClick>
              </a:rPr>
              <a:t>https://undp.sharepoint.com/teams/TalentDevelopmentHub</a:t>
            </a:r>
            <a:endParaRPr lang="en-US" dirty="0"/>
          </a:p>
        </p:txBody>
      </p:sp>
      <p:sp>
        <p:nvSpPr>
          <p:cNvPr id="2" name="Slide Number Placeholder 1"/>
          <p:cNvSpPr>
            <a:spLocks noGrp="1"/>
          </p:cNvSpPr>
          <p:nvPr>
            <p:ph type="sldNum" sz="quarter" idx="12"/>
          </p:nvPr>
        </p:nvSpPr>
        <p:spPr/>
        <p:txBody>
          <a:bodyPr/>
          <a:lstStyle/>
          <a:p>
            <a:fld id="{C8F14D4C-F581-4563-93DC-771400C929D8}" type="slidenum">
              <a:rPr lang="en-US" smtClean="0"/>
              <a:pPr/>
              <a:t>36</a:t>
            </a:fld>
            <a:endParaRPr lang="en-US" dirty="0"/>
          </a:p>
        </p:txBody>
      </p:sp>
    </p:spTree>
    <p:extLst>
      <p:ext uri="{BB962C8B-B14F-4D97-AF65-F5344CB8AC3E}">
        <p14:creationId xmlns:p14="http://schemas.microsoft.com/office/powerpoint/2010/main" val="52012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ED072-2508-4EF9-A818-8D119AEFF432}"/>
              </a:ext>
            </a:extLst>
          </p:cNvPr>
          <p:cNvSpPr>
            <a:spLocks noGrp="1"/>
          </p:cNvSpPr>
          <p:nvPr>
            <p:ph type="sldNum" sz="quarter" idx="12"/>
          </p:nvPr>
        </p:nvSpPr>
        <p:spPr/>
        <p:txBody>
          <a:bodyPr/>
          <a:lstStyle/>
          <a:p>
            <a:fld id="{C8F14D4C-F581-4563-93DC-771400C929D8}" type="slidenum">
              <a:rPr lang="en-US" smtClean="0"/>
              <a:t>4</a:t>
            </a:fld>
            <a:endParaRPr lang="en-US" dirty="0"/>
          </a:p>
        </p:txBody>
      </p:sp>
      <p:sp>
        <p:nvSpPr>
          <p:cNvPr id="4" name="TextBox 3">
            <a:extLst>
              <a:ext uri="{FF2B5EF4-FFF2-40B4-BE49-F238E27FC236}">
                <a16:creationId xmlns:a16="http://schemas.microsoft.com/office/drawing/2014/main" id="{F13BDF45-19D2-414C-9814-EEA1BD0F5335}"/>
              </a:ext>
            </a:extLst>
          </p:cNvPr>
          <p:cNvSpPr txBox="1"/>
          <p:nvPr/>
        </p:nvSpPr>
        <p:spPr>
          <a:xfrm>
            <a:off x="1049989" y="18500"/>
            <a:ext cx="7863557"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b="1" spc="-50" dirty="0">
                <a:solidFill>
                  <a:schemeClr val="tx1">
                    <a:lumMod val="75000"/>
                    <a:lumOff val="25000"/>
                  </a:schemeClr>
                </a:solidFill>
                <a:latin typeface="+mj-lt"/>
                <a:ea typeface="+mj-ea"/>
                <a:cs typeface="+mj-cs"/>
              </a:rPr>
              <a:t>Poll</a:t>
            </a:r>
          </a:p>
        </p:txBody>
      </p:sp>
      <p:sp>
        <p:nvSpPr>
          <p:cNvPr id="5" name="Rectangle 4">
            <a:extLst>
              <a:ext uri="{FF2B5EF4-FFF2-40B4-BE49-F238E27FC236}">
                <a16:creationId xmlns:a16="http://schemas.microsoft.com/office/drawing/2014/main" id="{CEC26489-2BF4-4446-9BA9-5C00EC58506F}"/>
              </a:ext>
            </a:extLst>
          </p:cNvPr>
          <p:cNvSpPr/>
          <p:nvPr/>
        </p:nvSpPr>
        <p:spPr>
          <a:xfrm>
            <a:off x="1049989" y="1499442"/>
            <a:ext cx="11028222" cy="480131"/>
          </a:xfrm>
          <a:prstGeom prst="rect">
            <a:avLst/>
          </a:prstGeom>
        </p:spPr>
        <p:txBody>
          <a:bodyPr wrap="square">
            <a:spAutoFit/>
          </a:bodyPr>
          <a:lstStyle/>
          <a:p>
            <a:pPr>
              <a:lnSpc>
                <a:spcPct val="90000"/>
              </a:lnSpc>
              <a:spcAft>
                <a:spcPts val="600"/>
              </a:spcAft>
              <a:buClr>
                <a:schemeClr val="accent1"/>
              </a:buClr>
              <a:buFont typeface="Calibri" panose="020F0502020204030204" pitchFamily="34" charset="0"/>
            </a:pPr>
            <a:r>
              <a:rPr lang="en-US" sz="2800" cap="all" spc="200" dirty="0">
                <a:solidFill>
                  <a:srgbClr val="007BB6"/>
                </a:solidFill>
              </a:rPr>
              <a:t>How many job titles do you know?</a:t>
            </a:r>
          </a:p>
        </p:txBody>
      </p:sp>
      <p:grpSp>
        <p:nvGrpSpPr>
          <p:cNvPr id="13" name="Group 12">
            <a:extLst>
              <a:ext uri="{FF2B5EF4-FFF2-40B4-BE49-F238E27FC236}">
                <a16:creationId xmlns:a16="http://schemas.microsoft.com/office/drawing/2014/main" id="{681E2482-37A6-4449-AB57-298EFCF4EAB1}"/>
              </a:ext>
            </a:extLst>
          </p:cNvPr>
          <p:cNvGrpSpPr/>
          <p:nvPr/>
        </p:nvGrpSpPr>
        <p:grpSpPr>
          <a:xfrm>
            <a:off x="2661034" y="2122815"/>
            <a:ext cx="6527045" cy="3840316"/>
            <a:chOff x="2661034" y="2122815"/>
            <a:chExt cx="6527045" cy="3840316"/>
          </a:xfrm>
        </p:grpSpPr>
        <p:sp>
          <p:nvSpPr>
            <p:cNvPr id="20" name="TextBox 19">
              <a:extLst>
                <a:ext uri="{FF2B5EF4-FFF2-40B4-BE49-F238E27FC236}">
                  <a16:creationId xmlns:a16="http://schemas.microsoft.com/office/drawing/2014/main" id="{F9FEC764-FDCB-41F7-A7BC-43DE6CA53856}"/>
                </a:ext>
              </a:extLst>
            </p:cNvPr>
            <p:cNvSpPr txBox="1"/>
            <p:nvPr/>
          </p:nvSpPr>
          <p:spPr>
            <a:xfrm>
              <a:off x="5755842" y="2122815"/>
              <a:ext cx="340158" cy="461665"/>
            </a:xfrm>
            <a:prstGeom prst="rect">
              <a:avLst/>
            </a:prstGeom>
            <a:noFill/>
          </p:spPr>
          <p:txBody>
            <a:bodyPr wrap="none" rtlCol="0">
              <a:spAutoFit/>
            </a:bodyPr>
            <a:lstStyle/>
            <a:p>
              <a:pPr algn="ctr"/>
              <a:r>
                <a:rPr lang="en-US" sz="2400" dirty="0"/>
                <a:t>2</a:t>
              </a:r>
            </a:p>
          </p:txBody>
        </p:sp>
        <p:sp>
          <p:nvSpPr>
            <p:cNvPr id="21" name="TextBox 20">
              <a:extLst>
                <a:ext uri="{FF2B5EF4-FFF2-40B4-BE49-F238E27FC236}">
                  <a16:creationId xmlns:a16="http://schemas.microsoft.com/office/drawing/2014/main" id="{E8A95089-F718-44FE-A57A-E4832A50BB3D}"/>
                </a:ext>
              </a:extLst>
            </p:cNvPr>
            <p:cNvSpPr txBox="1"/>
            <p:nvPr/>
          </p:nvSpPr>
          <p:spPr>
            <a:xfrm>
              <a:off x="5576775" y="2760850"/>
              <a:ext cx="576365" cy="553998"/>
            </a:xfrm>
            <a:prstGeom prst="rect">
              <a:avLst/>
            </a:prstGeom>
            <a:noFill/>
          </p:spPr>
          <p:txBody>
            <a:bodyPr wrap="square" rtlCol="0">
              <a:spAutoFit/>
            </a:bodyPr>
            <a:lstStyle/>
            <a:p>
              <a:pPr algn="ctr"/>
              <a:r>
                <a:rPr lang="en-US" sz="3000" dirty="0"/>
                <a:t>20</a:t>
              </a:r>
            </a:p>
          </p:txBody>
        </p:sp>
        <p:sp>
          <p:nvSpPr>
            <p:cNvPr id="23" name="TextBox 22">
              <a:extLst>
                <a:ext uri="{FF2B5EF4-FFF2-40B4-BE49-F238E27FC236}">
                  <a16:creationId xmlns:a16="http://schemas.microsoft.com/office/drawing/2014/main" id="{C3562B4E-BCB1-4C29-9A26-7B9C8748D7AC}"/>
                </a:ext>
              </a:extLst>
            </p:cNvPr>
            <p:cNvSpPr txBox="1"/>
            <p:nvPr/>
          </p:nvSpPr>
          <p:spPr>
            <a:xfrm>
              <a:off x="5455261" y="3419762"/>
              <a:ext cx="887680" cy="646331"/>
            </a:xfrm>
            <a:prstGeom prst="rect">
              <a:avLst/>
            </a:prstGeom>
            <a:noFill/>
          </p:spPr>
          <p:txBody>
            <a:bodyPr wrap="square" rtlCol="0">
              <a:spAutoFit/>
            </a:bodyPr>
            <a:lstStyle/>
            <a:p>
              <a:pPr algn="ctr"/>
              <a:r>
                <a:rPr lang="en-US" sz="3600" dirty="0"/>
                <a:t>200</a:t>
              </a:r>
            </a:p>
          </p:txBody>
        </p:sp>
        <p:sp>
          <p:nvSpPr>
            <p:cNvPr id="16" name="TextBox 15">
              <a:extLst>
                <a:ext uri="{FF2B5EF4-FFF2-40B4-BE49-F238E27FC236}">
                  <a16:creationId xmlns:a16="http://schemas.microsoft.com/office/drawing/2014/main" id="{1CB35E16-D392-490A-9057-6E7C1DB0D0CD}"/>
                </a:ext>
              </a:extLst>
            </p:cNvPr>
            <p:cNvSpPr txBox="1"/>
            <p:nvPr/>
          </p:nvSpPr>
          <p:spPr>
            <a:xfrm>
              <a:off x="5231285" y="4242463"/>
              <a:ext cx="1267347" cy="738664"/>
            </a:xfrm>
            <a:prstGeom prst="rect">
              <a:avLst/>
            </a:prstGeom>
            <a:noFill/>
          </p:spPr>
          <p:txBody>
            <a:bodyPr wrap="square" rtlCol="0">
              <a:spAutoFit/>
            </a:bodyPr>
            <a:lstStyle/>
            <a:p>
              <a:pPr algn="ctr"/>
              <a:r>
                <a:rPr lang="en-US" sz="4200" dirty="0"/>
                <a:t>2000</a:t>
              </a:r>
            </a:p>
          </p:txBody>
        </p:sp>
        <p:sp>
          <p:nvSpPr>
            <p:cNvPr id="17" name="TextBox 16">
              <a:extLst>
                <a:ext uri="{FF2B5EF4-FFF2-40B4-BE49-F238E27FC236}">
                  <a16:creationId xmlns:a16="http://schemas.microsoft.com/office/drawing/2014/main" id="{9BDCF9F8-FE65-4F39-B79D-2DEB70943248}"/>
                </a:ext>
              </a:extLst>
            </p:cNvPr>
            <p:cNvSpPr txBox="1"/>
            <p:nvPr/>
          </p:nvSpPr>
          <p:spPr>
            <a:xfrm>
              <a:off x="5052761" y="5132134"/>
              <a:ext cx="1746319" cy="830997"/>
            </a:xfrm>
            <a:prstGeom prst="rect">
              <a:avLst/>
            </a:prstGeom>
            <a:noFill/>
          </p:spPr>
          <p:txBody>
            <a:bodyPr wrap="square" rtlCol="0">
              <a:spAutoFit/>
            </a:bodyPr>
            <a:lstStyle/>
            <a:p>
              <a:pPr algn="ctr"/>
              <a:r>
                <a:rPr lang="en-US" sz="4800" dirty="0"/>
                <a:t>20000</a:t>
              </a:r>
            </a:p>
          </p:txBody>
        </p:sp>
        <p:pic>
          <p:nvPicPr>
            <p:cNvPr id="11" name="Graphic 10" descr="Thought outline">
              <a:extLst>
                <a:ext uri="{FF2B5EF4-FFF2-40B4-BE49-F238E27FC236}">
                  <a16:creationId xmlns:a16="http://schemas.microsoft.com/office/drawing/2014/main" id="{90ABCADD-0C15-45FC-8989-2985CC69F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1034" y="2615537"/>
              <a:ext cx="2845138" cy="2845138"/>
            </a:xfrm>
            <a:prstGeom prst="rect">
              <a:avLst/>
            </a:prstGeom>
            <a:effectLst>
              <a:outerShdw blurRad="50800" dist="50800" algn="ctr" rotWithShape="0">
                <a:srgbClr val="000000">
                  <a:alpha val="82000"/>
                </a:srgbClr>
              </a:outerShdw>
            </a:effectLst>
          </p:spPr>
        </p:pic>
        <p:pic>
          <p:nvPicPr>
            <p:cNvPr id="27" name="Graphic 26" descr="Thought outline">
              <a:extLst>
                <a:ext uri="{FF2B5EF4-FFF2-40B4-BE49-F238E27FC236}">
                  <a16:creationId xmlns:a16="http://schemas.microsoft.com/office/drawing/2014/main" id="{12F9C4B3-274A-4E50-B2AC-D61E891E4E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342941" y="2643524"/>
              <a:ext cx="2845138" cy="2845138"/>
            </a:xfrm>
            <a:prstGeom prst="rect">
              <a:avLst/>
            </a:prstGeom>
            <a:effectLst>
              <a:outerShdw blurRad="50800" dist="50800" algn="ctr" rotWithShape="0">
                <a:srgbClr val="000000">
                  <a:alpha val="82000"/>
                </a:srgbClr>
              </a:outerShdw>
            </a:effectLst>
          </p:spPr>
        </p:pic>
      </p:grpSp>
    </p:spTree>
    <p:extLst>
      <p:ext uri="{BB962C8B-B14F-4D97-AF65-F5344CB8AC3E}">
        <p14:creationId xmlns:p14="http://schemas.microsoft.com/office/powerpoint/2010/main" val="374911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066800"/>
            <a:ext cx="10058400" cy="670560"/>
          </a:xfrm>
        </p:spPr>
        <p:txBody>
          <a:bodyPr>
            <a:normAutofit fontScale="90000"/>
          </a:bodyPr>
          <a:lstStyle/>
          <a:p>
            <a:r>
              <a:rPr lang="en-US" sz="4600" b="1" dirty="0">
                <a:solidFill>
                  <a:schemeClr val="accent2"/>
                </a:solidFill>
                <a:ea typeface="+mn-ea"/>
                <a:cs typeface="+mn-cs"/>
              </a:rPr>
              <a:t>As a result of this webinar, participants  will:</a:t>
            </a:r>
          </a:p>
        </p:txBody>
      </p:sp>
      <p:sp>
        <p:nvSpPr>
          <p:cNvPr id="8" name="Freeform: Shape 7">
            <a:extLst>
              <a:ext uri="{FF2B5EF4-FFF2-40B4-BE49-F238E27FC236}">
                <a16:creationId xmlns:a16="http://schemas.microsoft.com/office/drawing/2014/main" id="{F0D91AA7-FCC0-429B-96B0-B48B673BD994}"/>
              </a:ext>
            </a:extLst>
          </p:cNvPr>
          <p:cNvSpPr/>
          <p:nvPr/>
        </p:nvSpPr>
        <p:spPr>
          <a:xfrm>
            <a:off x="4214271" y="3602223"/>
            <a:ext cx="453995" cy="566335"/>
          </a:xfrm>
          <a:custGeom>
            <a:avLst/>
            <a:gdLst>
              <a:gd name="connsiteX0" fmla="*/ 0 w 453995"/>
              <a:gd name="connsiteY0" fmla="*/ 113267 h 566335"/>
              <a:gd name="connsiteX1" fmla="*/ 226998 w 453995"/>
              <a:gd name="connsiteY1" fmla="*/ 113267 h 566335"/>
              <a:gd name="connsiteX2" fmla="*/ 226998 w 453995"/>
              <a:gd name="connsiteY2" fmla="*/ 0 h 566335"/>
              <a:gd name="connsiteX3" fmla="*/ 453995 w 453995"/>
              <a:gd name="connsiteY3" fmla="*/ 283168 h 566335"/>
              <a:gd name="connsiteX4" fmla="*/ 226998 w 453995"/>
              <a:gd name="connsiteY4" fmla="*/ 566335 h 566335"/>
              <a:gd name="connsiteX5" fmla="*/ 226998 w 453995"/>
              <a:gd name="connsiteY5" fmla="*/ 453068 h 566335"/>
              <a:gd name="connsiteX6" fmla="*/ 0 w 453995"/>
              <a:gd name="connsiteY6" fmla="*/ 453068 h 566335"/>
              <a:gd name="connsiteX7" fmla="*/ 0 w 453995"/>
              <a:gd name="connsiteY7" fmla="*/ 113267 h 5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995" h="566335">
                <a:moveTo>
                  <a:pt x="0" y="113267"/>
                </a:moveTo>
                <a:lnTo>
                  <a:pt x="226998" y="113267"/>
                </a:lnTo>
                <a:lnTo>
                  <a:pt x="226998" y="0"/>
                </a:lnTo>
                <a:lnTo>
                  <a:pt x="453995" y="283168"/>
                </a:lnTo>
                <a:lnTo>
                  <a:pt x="226998" y="566335"/>
                </a:lnTo>
                <a:lnTo>
                  <a:pt x="226998" y="453068"/>
                </a:lnTo>
                <a:lnTo>
                  <a:pt x="0" y="453068"/>
                </a:lnTo>
                <a:lnTo>
                  <a:pt x="0" y="113267"/>
                </a:lnTo>
                <a:close/>
              </a:path>
            </a:pathLst>
          </a:custGeom>
          <a:solidFill>
            <a:srgbClr val="75B6E5"/>
          </a:solidFill>
          <a:ln w="20439" cap="flat">
            <a:noFill/>
            <a:prstDash val="solid"/>
            <a:miter/>
          </a:ln>
          <a:effectLst>
            <a:outerShdw blurRad="50800" dist="50800" algn="ctr" rotWithShape="0">
              <a:srgbClr val="000000">
                <a:alpha val="82000"/>
              </a:srgbClr>
            </a:outerShdw>
          </a:effectLst>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13267" rIns="136198" bIns="113267"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11" name="Freeform: Shape 10">
            <a:extLst>
              <a:ext uri="{FF2B5EF4-FFF2-40B4-BE49-F238E27FC236}">
                <a16:creationId xmlns:a16="http://schemas.microsoft.com/office/drawing/2014/main" id="{E70190B6-4521-4C6E-861C-97EA9F6E749F}"/>
              </a:ext>
            </a:extLst>
          </p:cNvPr>
          <p:cNvSpPr/>
          <p:nvPr/>
        </p:nvSpPr>
        <p:spPr>
          <a:xfrm>
            <a:off x="8022284" y="3602222"/>
            <a:ext cx="470171" cy="566335"/>
          </a:xfrm>
          <a:custGeom>
            <a:avLst/>
            <a:gdLst>
              <a:gd name="connsiteX0" fmla="*/ 0 w 470171"/>
              <a:gd name="connsiteY0" fmla="*/ 113267 h 566335"/>
              <a:gd name="connsiteX1" fmla="*/ 235086 w 470171"/>
              <a:gd name="connsiteY1" fmla="*/ 113267 h 566335"/>
              <a:gd name="connsiteX2" fmla="*/ 235086 w 470171"/>
              <a:gd name="connsiteY2" fmla="*/ 0 h 566335"/>
              <a:gd name="connsiteX3" fmla="*/ 470171 w 470171"/>
              <a:gd name="connsiteY3" fmla="*/ 283168 h 566335"/>
              <a:gd name="connsiteX4" fmla="*/ 235086 w 470171"/>
              <a:gd name="connsiteY4" fmla="*/ 566335 h 566335"/>
              <a:gd name="connsiteX5" fmla="*/ 235086 w 470171"/>
              <a:gd name="connsiteY5" fmla="*/ 453068 h 566335"/>
              <a:gd name="connsiteX6" fmla="*/ 0 w 470171"/>
              <a:gd name="connsiteY6" fmla="*/ 453068 h 566335"/>
              <a:gd name="connsiteX7" fmla="*/ 0 w 470171"/>
              <a:gd name="connsiteY7" fmla="*/ 113267 h 5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171" h="566335">
                <a:moveTo>
                  <a:pt x="0" y="113267"/>
                </a:moveTo>
                <a:lnTo>
                  <a:pt x="235086" y="113267"/>
                </a:lnTo>
                <a:lnTo>
                  <a:pt x="235086" y="0"/>
                </a:lnTo>
                <a:lnTo>
                  <a:pt x="470171" y="283168"/>
                </a:lnTo>
                <a:lnTo>
                  <a:pt x="235086" y="566335"/>
                </a:lnTo>
                <a:lnTo>
                  <a:pt x="235086" y="453068"/>
                </a:lnTo>
                <a:lnTo>
                  <a:pt x="0" y="453068"/>
                </a:lnTo>
                <a:lnTo>
                  <a:pt x="0" y="113267"/>
                </a:lnTo>
                <a:close/>
              </a:path>
            </a:pathLst>
          </a:custGeom>
          <a:solidFill>
            <a:srgbClr val="6BD6E4"/>
          </a:solidFill>
          <a:ln w="19149" cap="flat">
            <a:noFill/>
            <a:prstDash val="solid"/>
            <a:miter/>
          </a:ln>
          <a:effectLst>
            <a:outerShdw blurRad="50800" dist="50800" algn="ctr" rotWithShape="0">
              <a:srgbClr val="000000">
                <a:alpha val="82000"/>
              </a:srgbClr>
            </a:outerShdw>
          </a:effectLst>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3267" rIns="141050" bIns="113266"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5" name="Slide Number Placeholder 4"/>
          <p:cNvSpPr>
            <a:spLocks noGrp="1"/>
          </p:cNvSpPr>
          <p:nvPr>
            <p:ph type="sldNum" sz="quarter" idx="12"/>
          </p:nvPr>
        </p:nvSpPr>
        <p:spPr/>
        <p:txBody>
          <a:bodyPr/>
          <a:lstStyle/>
          <a:p>
            <a:fld id="{C8F14D4C-F581-4563-93DC-771400C929D8}" type="slidenum">
              <a:rPr lang="en-US" smtClean="0"/>
              <a:t>5</a:t>
            </a:fld>
            <a:endParaRPr lang="en-US" dirty="0"/>
          </a:p>
        </p:txBody>
      </p:sp>
      <p:sp>
        <p:nvSpPr>
          <p:cNvPr id="13" name="Freeform: Shape 12">
            <a:extLst>
              <a:ext uri="{FF2B5EF4-FFF2-40B4-BE49-F238E27FC236}">
                <a16:creationId xmlns:a16="http://schemas.microsoft.com/office/drawing/2014/main" id="{5B49368F-A370-425B-A5EA-878253389806}"/>
              </a:ext>
            </a:extLst>
          </p:cNvPr>
          <p:cNvSpPr/>
          <p:nvPr/>
        </p:nvSpPr>
        <p:spPr>
          <a:xfrm>
            <a:off x="8798758" y="3142982"/>
            <a:ext cx="2356922" cy="2814460"/>
          </a:xfrm>
          <a:custGeom>
            <a:avLst/>
            <a:gdLst>
              <a:gd name="connsiteX0" fmla="*/ 0 w 2356922"/>
              <a:gd name="connsiteY0" fmla="*/ 235692 h 2356922"/>
              <a:gd name="connsiteX1" fmla="*/ 235692 w 2356922"/>
              <a:gd name="connsiteY1" fmla="*/ 0 h 2356922"/>
              <a:gd name="connsiteX2" fmla="*/ 2121230 w 2356922"/>
              <a:gd name="connsiteY2" fmla="*/ 0 h 2356922"/>
              <a:gd name="connsiteX3" fmla="*/ 2356922 w 2356922"/>
              <a:gd name="connsiteY3" fmla="*/ 235692 h 2356922"/>
              <a:gd name="connsiteX4" fmla="*/ 2356922 w 2356922"/>
              <a:gd name="connsiteY4" fmla="*/ 2121230 h 2356922"/>
              <a:gd name="connsiteX5" fmla="*/ 2121230 w 2356922"/>
              <a:gd name="connsiteY5" fmla="*/ 2356922 h 2356922"/>
              <a:gd name="connsiteX6" fmla="*/ 235692 w 2356922"/>
              <a:gd name="connsiteY6" fmla="*/ 2356922 h 2356922"/>
              <a:gd name="connsiteX7" fmla="*/ 0 w 2356922"/>
              <a:gd name="connsiteY7" fmla="*/ 2121230 h 2356922"/>
              <a:gd name="connsiteX8" fmla="*/ 0 w 2356922"/>
              <a:gd name="connsiteY8" fmla="*/ 235692 h 23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22" h="2356922">
                <a:moveTo>
                  <a:pt x="0" y="235692"/>
                </a:moveTo>
                <a:cubicBezTo>
                  <a:pt x="0" y="105523"/>
                  <a:pt x="105523" y="0"/>
                  <a:pt x="235692" y="0"/>
                </a:cubicBezTo>
                <a:lnTo>
                  <a:pt x="2121230" y="0"/>
                </a:lnTo>
                <a:cubicBezTo>
                  <a:pt x="2251399" y="0"/>
                  <a:pt x="2356922" y="105523"/>
                  <a:pt x="2356922" y="235692"/>
                </a:cubicBezTo>
                <a:lnTo>
                  <a:pt x="2356922" y="2121230"/>
                </a:lnTo>
                <a:cubicBezTo>
                  <a:pt x="2356922" y="2251399"/>
                  <a:pt x="2251399" y="2356922"/>
                  <a:pt x="2121230" y="2356922"/>
                </a:cubicBezTo>
                <a:lnTo>
                  <a:pt x="235692" y="2356922"/>
                </a:lnTo>
                <a:cubicBezTo>
                  <a:pt x="105523" y="2356922"/>
                  <a:pt x="0" y="2251399"/>
                  <a:pt x="0" y="2121230"/>
                </a:cubicBezTo>
                <a:lnTo>
                  <a:pt x="0" y="235692"/>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0472" tIns="160472" rIns="160472" bIns="160472" numCol="1" spcCol="1270" anchor="ctr" anchorCtr="0">
            <a:noAutofit/>
          </a:bodyPr>
          <a:lstStyle/>
          <a:p>
            <a:pPr marL="0" lvl="0" indent="0" algn="ctr" defTabSz="1066800">
              <a:lnSpc>
                <a:spcPct val="90000"/>
              </a:lnSpc>
              <a:spcBef>
                <a:spcPct val="0"/>
              </a:spcBef>
              <a:spcAft>
                <a:spcPct val="35000"/>
              </a:spcAft>
              <a:buNone/>
            </a:pPr>
            <a:r>
              <a:rPr lang="en-GB" sz="2200" kern="1200" dirty="0"/>
              <a:t>Understand what the Challenge Mindset is and ho</a:t>
            </a:r>
            <a:r>
              <a:rPr lang="en-GB" sz="2200" dirty="0"/>
              <a:t>w to apply it to their own career development activities</a:t>
            </a:r>
            <a:endParaRPr lang="en-US" sz="2200" kern="1200" dirty="0"/>
          </a:p>
        </p:txBody>
      </p:sp>
      <p:sp>
        <p:nvSpPr>
          <p:cNvPr id="7" name="Freeform: Shape 6">
            <a:extLst>
              <a:ext uri="{FF2B5EF4-FFF2-40B4-BE49-F238E27FC236}">
                <a16:creationId xmlns:a16="http://schemas.microsoft.com/office/drawing/2014/main" id="{B3630F22-C8DE-4AEB-8749-A66F1FA93174}"/>
              </a:ext>
            </a:extLst>
          </p:cNvPr>
          <p:cNvSpPr/>
          <p:nvPr/>
        </p:nvSpPr>
        <p:spPr>
          <a:xfrm>
            <a:off x="1490653" y="3145830"/>
            <a:ext cx="2356922" cy="2811612"/>
          </a:xfrm>
          <a:custGeom>
            <a:avLst/>
            <a:gdLst>
              <a:gd name="connsiteX0" fmla="*/ 0 w 2356922"/>
              <a:gd name="connsiteY0" fmla="*/ 235692 h 2356922"/>
              <a:gd name="connsiteX1" fmla="*/ 235692 w 2356922"/>
              <a:gd name="connsiteY1" fmla="*/ 0 h 2356922"/>
              <a:gd name="connsiteX2" fmla="*/ 2121230 w 2356922"/>
              <a:gd name="connsiteY2" fmla="*/ 0 h 2356922"/>
              <a:gd name="connsiteX3" fmla="*/ 2356922 w 2356922"/>
              <a:gd name="connsiteY3" fmla="*/ 235692 h 2356922"/>
              <a:gd name="connsiteX4" fmla="*/ 2356922 w 2356922"/>
              <a:gd name="connsiteY4" fmla="*/ 2121230 h 2356922"/>
              <a:gd name="connsiteX5" fmla="*/ 2121230 w 2356922"/>
              <a:gd name="connsiteY5" fmla="*/ 2356922 h 2356922"/>
              <a:gd name="connsiteX6" fmla="*/ 235692 w 2356922"/>
              <a:gd name="connsiteY6" fmla="*/ 2356922 h 2356922"/>
              <a:gd name="connsiteX7" fmla="*/ 0 w 2356922"/>
              <a:gd name="connsiteY7" fmla="*/ 2121230 h 2356922"/>
              <a:gd name="connsiteX8" fmla="*/ 0 w 2356922"/>
              <a:gd name="connsiteY8" fmla="*/ 235692 h 23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22" h="2356922">
                <a:moveTo>
                  <a:pt x="0" y="235692"/>
                </a:moveTo>
                <a:cubicBezTo>
                  <a:pt x="0" y="105523"/>
                  <a:pt x="105523" y="0"/>
                  <a:pt x="235692" y="0"/>
                </a:cubicBezTo>
                <a:lnTo>
                  <a:pt x="2121230" y="0"/>
                </a:lnTo>
                <a:cubicBezTo>
                  <a:pt x="2251399" y="0"/>
                  <a:pt x="2356922" y="105523"/>
                  <a:pt x="2356922" y="235692"/>
                </a:cubicBezTo>
                <a:lnTo>
                  <a:pt x="2356922" y="2121230"/>
                </a:lnTo>
                <a:cubicBezTo>
                  <a:pt x="2356922" y="2251399"/>
                  <a:pt x="2251399" y="2356922"/>
                  <a:pt x="2121230" y="2356922"/>
                </a:cubicBezTo>
                <a:lnTo>
                  <a:pt x="235692" y="2356922"/>
                </a:lnTo>
                <a:cubicBezTo>
                  <a:pt x="105523" y="2356922"/>
                  <a:pt x="0" y="2251399"/>
                  <a:pt x="0" y="2121230"/>
                </a:cubicBezTo>
                <a:lnTo>
                  <a:pt x="0" y="235692"/>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0472" tIns="160472" rIns="160472" bIns="160472" numCol="1" spcCol="1270" anchor="ctr" anchorCtr="0">
            <a:noAutofit/>
          </a:bodyPr>
          <a:lstStyle/>
          <a:p>
            <a:pPr marL="0" lvl="0" indent="0" algn="ctr" defTabSz="1066800">
              <a:lnSpc>
                <a:spcPct val="90000"/>
              </a:lnSpc>
              <a:spcBef>
                <a:spcPct val="0"/>
              </a:spcBef>
              <a:spcAft>
                <a:spcPct val="35000"/>
              </a:spcAft>
              <a:buNone/>
            </a:pPr>
            <a:r>
              <a:rPr lang="en-GB" sz="2400" kern="1200" dirty="0"/>
              <a:t>Consider how important job titles are in the real world of work</a:t>
            </a:r>
            <a:endParaRPr lang="en-US" sz="2400" kern="1200" dirty="0"/>
          </a:p>
        </p:txBody>
      </p:sp>
      <p:sp>
        <p:nvSpPr>
          <p:cNvPr id="10" name="Freeform: Shape 9">
            <a:extLst>
              <a:ext uri="{FF2B5EF4-FFF2-40B4-BE49-F238E27FC236}">
                <a16:creationId xmlns:a16="http://schemas.microsoft.com/office/drawing/2014/main" id="{D914B6EA-133B-462C-9C28-7AF61EF05E04}"/>
              </a:ext>
            </a:extLst>
          </p:cNvPr>
          <p:cNvSpPr/>
          <p:nvPr/>
        </p:nvSpPr>
        <p:spPr>
          <a:xfrm>
            <a:off x="5166814" y="3142981"/>
            <a:ext cx="2356922" cy="2811612"/>
          </a:xfrm>
          <a:custGeom>
            <a:avLst/>
            <a:gdLst>
              <a:gd name="connsiteX0" fmla="*/ 0 w 2356922"/>
              <a:gd name="connsiteY0" fmla="*/ 235692 h 2356922"/>
              <a:gd name="connsiteX1" fmla="*/ 235692 w 2356922"/>
              <a:gd name="connsiteY1" fmla="*/ 0 h 2356922"/>
              <a:gd name="connsiteX2" fmla="*/ 2121230 w 2356922"/>
              <a:gd name="connsiteY2" fmla="*/ 0 h 2356922"/>
              <a:gd name="connsiteX3" fmla="*/ 2356922 w 2356922"/>
              <a:gd name="connsiteY3" fmla="*/ 235692 h 2356922"/>
              <a:gd name="connsiteX4" fmla="*/ 2356922 w 2356922"/>
              <a:gd name="connsiteY4" fmla="*/ 2121230 h 2356922"/>
              <a:gd name="connsiteX5" fmla="*/ 2121230 w 2356922"/>
              <a:gd name="connsiteY5" fmla="*/ 2356922 h 2356922"/>
              <a:gd name="connsiteX6" fmla="*/ 235692 w 2356922"/>
              <a:gd name="connsiteY6" fmla="*/ 2356922 h 2356922"/>
              <a:gd name="connsiteX7" fmla="*/ 0 w 2356922"/>
              <a:gd name="connsiteY7" fmla="*/ 2121230 h 2356922"/>
              <a:gd name="connsiteX8" fmla="*/ 0 w 2356922"/>
              <a:gd name="connsiteY8" fmla="*/ 235692 h 23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22" h="2356922">
                <a:moveTo>
                  <a:pt x="0" y="235692"/>
                </a:moveTo>
                <a:cubicBezTo>
                  <a:pt x="0" y="105523"/>
                  <a:pt x="105523" y="0"/>
                  <a:pt x="235692" y="0"/>
                </a:cubicBezTo>
                <a:lnTo>
                  <a:pt x="2121230" y="0"/>
                </a:lnTo>
                <a:cubicBezTo>
                  <a:pt x="2251399" y="0"/>
                  <a:pt x="2356922" y="105523"/>
                  <a:pt x="2356922" y="235692"/>
                </a:cubicBezTo>
                <a:lnTo>
                  <a:pt x="2356922" y="2121230"/>
                </a:lnTo>
                <a:cubicBezTo>
                  <a:pt x="2356922" y="2251399"/>
                  <a:pt x="2251399" y="2356922"/>
                  <a:pt x="2121230" y="2356922"/>
                </a:cubicBezTo>
                <a:lnTo>
                  <a:pt x="235692" y="2356922"/>
                </a:lnTo>
                <a:cubicBezTo>
                  <a:pt x="105523" y="2356922"/>
                  <a:pt x="0" y="2251399"/>
                  <a:pt x="0" y="2121230"/>
                </a:cubicBezTo>
                <a:lnTo>
                  <a:pt x="0" y="235692"/>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0472" tIns="160472" rIns="160472" bIns="160472" numCol="1" spcCol="1270" anchor="ctr" anchorCtr="0">
            <a:noAutofit/>
          </a:bodyPr>
          <a:lstStyle/>
          <a:p>
            <a:pPr marL="0" lvl="0" indent="0" algn="ctr" defTabSz="1066800">
              <a:lnSpc>
                <a:spcPct val="90000"/>
              </a:lnSpc>
              <a:spcBef>
                <a:spcPct val="0"/>
              </a:spcBef>
              <a:spcAft>
                <a:spcPct val="35000"/>
              </a:spcAft>
              <a:buNone/>
            </a:pPr>
            <a:r>
              <a:rPr lang="en-GB" sz="2400" kern="1200" dirty="0"/>
              <a:t>Identify how they can live beyond job titles to focus on things that are important to them</a:t>
            </a:r>
            <a:endParaRPr lang="en-US" sz="2400" kern="1200" dirty="0"/>
          </a:p>
        </p:txBody>
      </p:sp>
      <p:pic>
        <p:nvPicPr>
          <p:cNvPr id="4" name="Graphic 3" descr="Globe outline">
            <a:extLst>
              <a:ext uri="{FF2B5EF4-FFF2-40B4-BE49-F238E27FC236}">
                <a16:creationId xmlns:a16="http://schemas.microsoft.com/office/drawing/2014/main" id="{D9F233D8-C772-4234-BCBC-AD2BA1B306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1914" y="1982970"/>
            <a:ext cx="914400" cy="914400"/>
          </a:xfrm>
          <a:prstGeom prst="rect">
            <a:avLst/>
          </a:prstGeom>
          <a:effectLst>
            <a:outerShdw blurRad="50800" dist="50800" algn="ctr" rotWithShape="0">
              <a:srgbClr val="000000">
                <a:alpha val="82000"/>
              </a:srgbClr>
            </a:outerShdw>
          </a:effectLst>
        </p:spPr>
      </p:pic>
      <p:pic>
        <p:nvPicPr>
          <p:cNvPr id="15" name="Graphic 14" descr="Playbook outline">
            <a:extLst>
              <a:ext uri="{FF2B5EF4-FFF2-40B4-BE49-F238E27FC236}">
                <a16:creationId xmlns:a16="http://schemas.microsoft.com/office/drawing/2014/main" id="{3BB210D4-AD50-43EF-8F6F-EFD880ECA3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0780" y="1916469"/>
            <a:ext cx="1098612" cy="1098612"/>
          </a:xfrm>
          <a:prstGeom prst="rect">
            <a:avLst/>
          </a:prstGeom>
          <a:effectLst>
            <a:outerShdw blurRad="50800" dist="50800" algn="ctr" rotWithShape="0">
              <a:srgbClr val="000000">
                <a:alpha val="82000"/>
              </a:srgbClr>
            </a:outerShdw>
          </a:effectLst>
        </p:spPr>
      </p:pic>
      <p:pic>
        <p:nvPicPr>
          <p:cNvPr id="19" name="Graphic 18" descr="Binoculars outline">
            <a:extLst>
              <a:ext uri="{FF2B5EF4-FFF2-40B4-BE49-F238E27FC236}">
                <a16:creationId xmlns:a16="http://schemas.microsoft.com/office/drawing/2014/main" id="{45F83E81-9915-4047-958C-4FD60E7F46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88075" y="2008575"/>
            <a:ext cx="914400" cy="914400"/>
          </a:xfrm>
          <a:prstGeom prst="rect">
            <a:avLst/>
          </a:prstGeom>
          <a:effectLst>
            <a:outerShdw blurRad="50800" dist="50800" algn="ctr" rotWithShape="0">
              <a:srgbClr val="000000">
                <a:alpha val="82000"/>
              </a:srgbClr>
            </a:outerShdw>
          </a:effectLst>
        </p:spPr>
      </p:pic>
    </p:spTree>
    <p:extLst>
      <p:ext uri="{BB962C8B-B14F-4D97-AF65-F5344CB8AC3E}">
        <p14:creationId xmlns:p14="http://schemas.microsoft.com/office/powerpoint/2010/main" val="18171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ea typeface="+mn-ea"/>
                <a:cs typeface="+mn-cs"/>
              </a:rPr>
              <a:t>What We’ll Cover in this Webinar</a:t>
            </a:r>
          </a:p>
        </p:txBody>
      </p:sp>
      <p:sp>
        <p:nvSpPr>
          <p:cNvPr id="5" name="Slide Number Placeholder 4"/>
          <p:cNvSpPr>
            <a:spLocks noGrp="1"/>
          </p:cNvSpPr>
          <p:nvPr>
            <p:ph type="sldNum" sz="quarter" idx="12"/>
          </p:nvPr>
        </p:nvSpPr>
        <p:spPr/>
        <p:txBody>
          <a:bodyPr/>
          <a:lstStyle/>
          <a:p>
            <a:fld id="{C8F14D4C-F581-4563-93DC-771400C929D8}" type="slidenum">
              <a:rPr lang="en-US" smtClean="0"/>
              <a:t>6</a:t>
            </a:fld>
            <a:endParaRPr lang="en-US" dirty="0"/>
          </a:p>
        </p:txBody>
      </p:sp>
      <p:sp>
        <p:nvSpPr>
          <p:cNvPr id="3" name="TextBox 2">
            <a:extLst>
              <a:ext uri="{FF2B5EF4-FFF2-40B4-BE49-F238E27FC236}">
                <a16:creationId xmlns:a16="http://schemas.microsoft.com/office/drawing/2014/main" id="{12661A88-E4A7-445F-8450-BA84AD58FE43}"/>
              </a:ext>
            </a:extLst>
          </p:cNvPr>
          <p:cNvSpPr txBox="1"/>
          <p:nvPr/>
        </p:nvSpPr>
        <p:spPr>
          <a:xfrm>
            <a:off x="2392886" y="2160697"/>
            <a:ext cx="8762794" cy="523220"/>
          </a:xfrm>
          <a:prstGeom prst="rect">
            <a:avLst/>
          </a:prstGeom>
          <a:noFill/>
        </p:spPr>
        <p:txBody>
          <a:bodyPr wrap="square" rtlCol="0">
            <a:spAutoFit/>
          </a:bodyPr>
          <a:lstStyle/>
          <a:p>
            <a:r>
              <a:rPr lang="en-US" sz="2800" b="1" spc="-50" dirty="0">
                <a:solidFill>
                  <a:schemeClr val="accent2"/>
                </a:solidFill>
                <a:latin typeface="+mj-lt"/>
              </a:rPr>
              <a:t>Job Titles. </a:t>
            </a:r>
            <a:r>
              <a:rPr lang="en-US" sz="2800" b="1" spc="-50" dirty="0">
                <a:latin typeface="+mj-lt"/>
              </a:rPr>
              <a:t>How important are they?</a:t>
            </a:r>
            <a:endParaRPr lang="en-GB" sz="2800" dirty="0"/>
          </a:p>
        </p:txBody>
      </p:sp>
      <p:sp>
        <p:nvSpPr>
          <p:cNvPr id="14" name="TextBox 13">
            <a:extLst>
              <a:ext uri="{FF2B5EF4-FFF2-40B4-BE49-F238E27FC236}">
                <a16:creationId xmlns:a16="http://schemas.microsoft.com/office/drawing/2014/main" id="{132F5941-3629-460E-AC32-D6EDA06FB022}"/>
              </a:ext>
            </a:extLst>
          </p:cNvPr>
          <p:cNvSpPr txBox="1"/>
          <p:nvPr/>
        </p:nvSpPr>
        <p:spPr>
          <a:xfrm>
            <a:off x="4003250" y="3351515"/>
            <a:ext cx="7306901" cy="954107"/>
          </a:xfrm>
          <a:prstGeom prst="rect">
            <a:avLst/>
          </a:prstGeom>
          <a:noFill/>
        </p:spPr>
        <p:txBody>
          <a:bodyPr wrap="square" rtlCol="0">
            <a:spAutoFit/>
          </a:bodyPr>
          <a:lstStyle/>
          <a:p>
            <a:r>
              <a:rPr lang="en-US" sz="2800" b="1" spc="-50" dirty="0">
                <a:solidFill>
                  <a:schemeClr val="accent2"/>
                </a:solidFill>
                <a:latin typeface="+mj-lt"/>
              </a:rPr>
              <a:t>Living Beyond Job Titles.  </a:t>
            </a:r>
            <a:r>
              <a:rPr lang="en-US" sz="2800" dirty="0"/>
              <a:t>Aligning what you do with purpose and meaning</a:t>
            </a:r>
            <a:endParaRPr lang="en-GB" sz="2800" dirty="0"/>
          </a:p>
        </p:txBody>
      </p:sp>
      <p:sp>
        <p:nvSpPr>
          <p:cNvPr id="16" name="TextBox 15">
            <a:extLst>
              <a:ext uri="{FF2B5EF4-FFF2-40B4-BE49-F238E27FC236}">
                <a16:creationId xmlns:a16="http://schemas.microsoft.com/office/drawing/2014/main" id="{431AC2CF-98B3-451A-BF29-654919C1122B}"/>
              </a:ext>
            </a:extLst>
          </p:cNvPr>
          <p:cNvSpPr txBox="1"/>
          <p:nvPr/>
        </p:nvSpPr>
        <p:spPr>
          <a:xfrm>
            <a:off x="5505928" y="4882145"/>
            <a:ext cx="6177086" cy="954107"/>
          </a:xfrm>
          <a:prstGeom prst="rect">
            <a:avLst/>
          </a:prstGeom>
          <a:noFill/>
        </p:spPr>
        <p:txBody>
          <a:bodyPr wrap="square" rtlCol="0">
            <a:spAutoFit/>
          </a:bodyPr>
          <a:lstStyle/>
          <a:p>
            <a:r>
              <a:rPr lang="en-US" sz="2800" b="1" spc="-50" dirty="0">
                <a:solidFill>
                  <a:schemeClr val="accent2"/>
                </a:solidFill>
                <a:latin typeface="+mj-lt"/>
              </a:rPr>
              <a:t>The Challenge Mindset. </a:t>
            </a:r>
            <a:r>
              <a:rPr lang="en-US" sz="2800" dirty="0"/>
              <a:t>Shifting your focus from job titles to challenges</a:t>
            </a:r>
            <a:endParaRPr lang="en-GB" sz="2800" dirty="0"/>
          </a:p>
        </p:txBody>
      </p:sp>
      <p:pic>
        <p:nvPicPr>
          <p:cNvPr id="6" name="Graphic 5" descr="Question mark outline">
            <a:extLst>
              <a:ext uri="{FF2B5EF4-FFF2-40B4-BE49-F238E27FC236}">
                <a16:creationId xmlns:a16="http://schemas.microsoft.com/office/drawing/2014/main" id="{8DFBC25C-374C-404F-A957-DBA9DD8C2C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8486" y="2071096"/>
            <a:ext cx="914400" cy="914400"/>
          </a:xfrm>
          <a:prstGeom prst="rect">
            <a:avLst/>
          </a:prstGeom>
          <a:effectLst>
            <a:outerShdw blurRad="50800" dist="50800" algn="ctr" rotWithShape="0">
              <a:srgbClr val="000000">
                <a:alpha val="82000"/>
              </a:srgbClr>
            </a:outerShdw>
          </a:effectLst>
        </p:spPr>
      </p:pic>
      <p:pic>
        <p:nvPicPr>
          <p:cNvPr id="12" name="Graphic 11" descr="Magnifying glass outline">
            <a:extLst>
              <a:ext uri="{FF2B5EF4-FFF2-40B4-BE49-F238E27FC236}">
                <a16:creationId xmlns:a16="http://schemas.microsoft.com/office/drawing/2014/main" id="{0E743678-4711-452F-AFC4-A47D9772BF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4710" y="4882145"/>
            <a:ext cx="914400" cy="914400"/>
          </a:xfrm>
          <a:prstGeom prst="rect">
            <a:avLst/>
          </a:prstGeom>
          <a:effectLst>
            <a:outerShdw blurRad="50800" dist="50800" algn="ctr" rotWithShape="0">
              <a:srgbClr val="000000">
                <a:alpha val="82000"/>
              </a:srgbClr>
            </a:outerShdw>
          </a:effectLst>
        </p:spPr>
      </p:pic>
      <p:pic>
        <p:nvPicPr>
          <p:cNvPr id="9" name="Graphic 8" descr="Circles with lines outline">
            <a:extLst>
              <a:ext uri="{FF2B5EF4-FFF2-40B4-BE49-F238E27FC236}">
                <a16:creationId xmlns:a16="http://schemas.microsoft.com/office/drawing/2014/main" id="{D58D9165-F8AF-47AD-B83B-7038F602C7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2457" y="3351515"/>
            <a:ext cx="1028897" cy="1028897"/>
          </a:xfrm>
          <a:prstGeom prst="rect">
            <a:avLst/>
          </a:prstGeom>
          <a:effectLst>
            <a:outerShdw blurRad="50800" dist="50800" algn="ctr" rotWithShape="0">
              <a:srgbClr val="000000">
                <a:alpha val="82000"/>
              </a:srgbClr>
            </a:outerShdw>
          </a:effectLst>
        </p:spPr>
      </p:pic>
    </p:spTree>
    <p:extLst>
      <p:ext uri="{BB962C8B-B14F-4D97-AF65-F5344CB8AC3E}">
        <p14:creationId xmlns:p14="http://schemas.microsoft.com/office/powerpoint/2010/main" val="176349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D37982-EDC6-45C2-8775-2F4B2C7B680E}"/>
              </a:ext>
            </a:extLst>
          </p:cNvPr>
          <p:cNvSpPr/>
          <p:nvPr/>
        </p:nvSpPr>
        <p:spPr>
          <a:xfrm>
            <a:off x="0" y="4958917"/>
            <a:ext cx="12191999" cy="18990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84665" y="5612120"/>
            <a:ext cx="10695084" cy="822960"/>
          </a:xfrm>
        </p:spPr>
        <p:txBody>
          <a:bodyPr vert="horz" lIns="91440" tIns="45720" rIns="91440" bIns="45720" rtlCol="0" anchor="b">
            <a:normAutofit/>
          </a:bodyPr>
          <a:lstStyle/>
          <a:p>
            <a:r>
              <a:rPr lang="en-GB" dirty="0">
                <a:solidFill>
                  <a:schemeClr val="bg1"/>
                </a:solidFill>
              </a:rPr>
              <a:t>Job titles.  How important are they?</a:t>
            </a:r>
          </a:p>
        </p:txBody>
      </p:sp>
      <p:pic>
        <p:nvPicPr>
          <p:cNvPr id="6" name="Picture 5">
            <a:extLst>
              <a:ext uri="{FF2B5EF4-FFF2-40B4-BE49-F238E27FC236}">
                <a16:creationId xmlns:a16="http://schemas.microsoft.com/office/drawing/2014/main" id="{5698954C-8D64-4C8A-B88D-6515A4D035D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58240" y="-189063"/>
            <a:ext cx="964564" cy="1364392"/>
          </a:xfrm>
          <a:prstGeom prst="rect">
            <a:avLst/>
          </a:prstGeom>
        </p:spPr>
      </p:pic>
      <p:pic>
        <p:nvPicPr>
          <p:cNvPr id="10" name="Picture 9" descr="YOUTH CENTRE - ANTIRADICALISATION PROJECT. UNDP MAURITANIA&#10;2019, Mauritania, Nouakchott, Young Women, antiradicalisation, boys, centre d'écoute, fight against radicalisation, girls, justice, life skills, peace, sdg17, teenagers, young men, youth, youth centre&#10;11 January 2019, Nouakchott, Mauritania. It is eveving now and the centre is about to close, after a long day with theater classes and soccer training in the dusty field.  In one of the poor neighborhoods (known as TARHIR) in sector 18  in the Mauritanian capital  we find  &quot;The Youth Centre&quot;, that is part of the &quot;project against the radicalization of young people and promotion of citizenship in Mauritania&quot; (original name in French: Projet de lutte contre la radicalisation des jeunes et promotion de la citoyènneté en Mauritanie).  Before the centre was established, the children and youth in the neighborhood had nothing to do in their free time after school and would easily get bored. This space gives them the opportunity to spend time with their friends, make new friends and learn new and creative skills. Mauritanian youth, girls and boys and young people aged between 12 and early 20's (the ones I saw - the project aims young people up to 35 years old), can come here at the centre and learn computer skills, acting and theater through monthlong wokshops, as well as playing soccer under the supervision of a coach on the huge dusty field that stands right in front of the entrance.  Youth centers play an important role in this project. They can be used as a meeting point for young people, a platform for exchange, communication and advice, a place for.training, a discussion forum with and between professionals on the economic and social aspects.of life, and a favorable ground for the emergence of innovative project ideas.. This project is part of a of project on Consolidation of Peace, Security and Justice (see link here:  https://open.undp.org/projects/00074970) that is financed by the government of Japan (donor) and is implemented by UNDP. .Other relevant links:.http://www.undp.org/content/undp/fr/home/presscenter/articles/2016/07/21/atelier-de-lancement-du-projet-de-lutte-contre-la-radicalisation-des-jeunes-et-la-promotion-de-la-citoyennet-.html Extra info: Many  young people come to the centre in person, but about 1500 connect with the centre through their Facebook page.">
            <a:extLst>
              <a:ext uri="{FF2B5EF4-FFF2-40B4-BE49-F238E27FC236}">
                <a16:creationId xmlns:a16="http://schemas.microsoft.com/office/drawing/2014/main" id="{1EA77EA3-2FFE-4C69-8AD4-7F6486F87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9749" y="-80465"/>
            <a:ext cx="964565" cy="939790"/>
          </a:xfrm>
          <a:prstGeom prst="rect">
            <a:avLst/>
          </a:prstGeom>
        </p:spPr>
      </p:pic>
      <p:sp>
        <p:nvSpPr>
          <p:cNvPr id="4" name="Slide Number Placeholder 3">
            <a:extLst>
              <a:ext uri="{FF2B5EF4-FFF2-40B4-BE49-F238E27FC236}">
                <a16:creationId xmlns:a16="http://schemas.microsoft.com/office/drawing/2014/main" id="{B1BFBB11-8711-4175-A4F0-BD9C3BCC555A}"/>
              </a:ext>
            </a:extLst>
          </p:cNvPr>
          <p:cNvSpPr>
            <a:spLocks noGrp="1"/>
          </p:cNvSpPr>
          <p:nvPr>
            <p:ph type="sldNum" sz="quarter" idx="12"/>
          </p:nvPr>
        </p:nvSpPr>
        <p:spPr/>
        <p:txBody>
          <a:bodyPr/>
          <a:lstStyle/>
          <a:p>
            <a:fld id="{C8F14D4C-F581-4563-93DC-771400C929D8}" type="slidenum">
              <a:rPr lang="en-US" smtClean="0"/>
              <a:t>7</a:t>
            </a:fld>
            <a:endParaRPr lang="en-US" dirty="0"/>
          </a:p>
        </p:txBody>
      </p:sp>
      <p:pic>
        <p:nvPicPr>
          <p:cNvPr id="15" name="Picture 14" descr="A picture containing sky, person, outdoor&#10;&#10;Description automatically generated">
            <a:extLst>
              <a:ext uri="{FF2B5EF4-FFF2-40B4-BE49-F238E27FC236}">
                <a16:creationId xmlns:a16="http://schemas.microsoft.com/office/drawing/2014/main" id="{CD3A294A-29EE-4E60-B4C2-F9C450913D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3" b="30853"/>
          <a:stretch/>
        </p:blipFill>
        <p:spPr>
          <a:xfrm>
            <a:off x="0" y="1"/>
            <a:ext cx="12192000" cy="5189200"/>
          </a:xfrm>
          <a:prstGeom prst="rect">
            <a:avLst/>
          </a:prstGeom>
        </p:spPr>
      </p:pic>
    </p:spTree>
    <p:extLst>
      <p:ext uri="{BB962C8B-B14F-4D97-AF65-F5344CB8AC3E}">
        <p14:creationId xmlns:p14="http://schemas.microsoft.com/office/powerpoint/2010/main" val="284783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44">
            <a:extLst>
              <a:ext uri="{FF2B5EF4-FFF2-40B4-BE49-F238E27FC236}">
                <a16:creationId xmlns:a16="http://schemas.microsoft.com/office/drawing/2014/main" id="{D3F00AEE-431D-494F-88C1-EC58DFF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46">
            <a:extLst>
              <a:ext uri="{FF2B5EF4-FFF2-40B4-BE49-F238E27FC236}">
                <a16:creationId xmlns:a16="http://schemas.microsoft.com/office/drawing/2014/main" id="{CDAB6AAC-029F-41DE-BE2F-A9D439D2C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 name="Straight Connector 48">
            <a:extLst>
              <a:ext uri="{FF2B5EF4-FFF2-40B4-BE49-F238E27FC236}">
                <a16:creationId xmlns:a16="http://schemas.microsoft.com/office/drawing/2014/main" id="{48CAA1E7-B772-4FC1-9062-39237998D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6" name="Rectangle 50">
            <a:extLst>
              <a:ext uri="{FF2B5EF4-FFF2-40B4-BE49-F238E27FC236}">
                <a16:creationId xmlns:a16="http://schemas.microsoft.com/office/drawing/2014/main" id="{69687EDB-1D1B-4F82-A3C3-E4723D282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52">
            <a:extLst>
              <a:ext uri="{FF2B5EF4-FFF2-40B4-BE49-F238E27FC236}">
                <a16:creationId xmlns:a16="http://schemas.microsoft.com/office/drawing/2014/main" id="{FEBD6FFA-829D-4DE3-A611-4E19A8916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rgbClr val="0566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Rectangle 54">
            <a:extLst>
              <a:ext uri="{FF2B5EF4-FFF2-40B4-BE49-F238E27FC236}">
                <a16:creationId xmlns:a16="http://schemas.microsoft.com/office/drawing/2014/main" id="{85592141-A499-4B69-9746-3C81F21E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rgbClr val="34445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p:cNvSpPr txBox="1"/>
          <p:nvPr/>
        </p:nvSpPr>
        <p:spPr>
          <a:xfrm>
            <a:off x="5961344" y="758952"/>
            <a:ext cx="5542398" cy="356616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400" b="1" i="0" u="none" strike="noStrike" kern="1200" cap="none" spc="-50" normalizeH="0" baseline="0" noProof="0" dirty="0">
                <a:ln>
                  <a:noFill/>
                </a:ln>
                <a:solidFill>
                  <a:srgbClr val="FFFFFF"/>
                </a:solidFill>
                <a:effectLst/>
                <a:uLnTx/>
                <a:uFillTx/>
                <a:latin typeface="Calibri Light" panose="020F0302020204030204"/>
                <a:ea typeface="+mn-ea"/>
                <a:cs typeface="+mn-cs"/>
              </a:rPr>
              <a:t>Question</a:t>
            </a:r>
          </a:p>
          <a:p>
            <a:pPr marL="0" marR="0" lvl="0" indent="0" algn="l" defTabSz="914400" rtl="0" eaLnBrk="1" fontAlgn="auto" latinLnBrk="0" hangingPunct="1">
              <a:lnSpc>
                <a:spcPct val="85000"/>
              </a:lnSpc>
              <a:spcBef>
                <a:spcPct val="0"/>
              </a:spcBef>
              <a:spcAft>
                <a:spcPts val="600"/>
              </a:spcAft>
              <a:buClrTx/>
              <a:buSzTx/>
              <a:buFontTx/>
              <a:buNone/>
              <a:tabLst/>
              <a:defRPr/>
            </a:pPr>
            <a:endParaRPr kumimoji="0" lang="en-US" sz="3800" b="1" i="0" u="none" strike="noStrike" kern="1200" cap="none" spc="-50" normalizeH="0" baseline="0" noProof="0" dirty="0">
              <a:ln>
                <a:noFill/>
              </a:ln>
              <a:solidFill>
                <a:srgbClr val="FFFFFF"/>
              </a:solidFill>
              <a:effectLst/>
              <a:uLnTx/>
              <a:uFillTx/>
              <a:latin typeface="Calibri Light" panose="020F0302020204030204"/>
              <a:ea typeface="+mn-ea"/>
              <a:cs typeface="+mn-cs"/>
            </a:endParaRP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800" b="0" i="0" u="none" strike="noStrike" kern="1200" cap="none" spc="-50" normalizeH="0" baseline="0" noProof="0" dirty="0">
                <a:ln>
                  <a:noFill/>
                </a:ln>
                <a:solidFill>
                  <a:srgbClr val="FFFFFF"/>
                </a:solidFill>
                <a:effectLst/>
                <a:uLnTx/>
                <a:uFillTx/>
                <a:latin typeface="Calibri Light" panose="020F0302020204030204"/>
                <a:ea typeface="+mn-ea"/>
                <a:cs typeface="+mn-cs"/>
              </a:rPr>
              <a:t>Does your current job title REALLY reflect</a:t>
            </a:r>
            <a:r>
              <a:rPr kumimoji="0" lang="en-US" sz="3800" b="0" i="0" u="none" strike="noStrike" kern="1200" cap="none" spc="-50" normalizeH="0" noProof="0" dirty="0">
                <a:ln>
                  <a:noFill/>
                </a:ln>
                <a:solidFill>
                  <a:srgbClr val="FFFFFF"/>
                </a:solidFill>
                <a:effectLst/>
                <a:uLnTx/>
                <a:uFillTx/>
                <a:latin typeface="Calibri Light" panose="020F0302020204030204"/>
                <a:ea typeface="+mn-ea"/>
                <a:cs typeface="+mn-cs"/>
              </a:rPr>
              <a:t> the work do</a:t>
            </a:r>
            <a:r>
              <a:rPr kumimoji="0" lang="en-US" sz="3800" b="0" i="0" u="none" strike="noStrike" kern="1200" cap="none" spc="-50" normalizeH="0" baseline="0" noProof="0" dirty="0">
                <a:ln>
                  <a:noFill/>
                </a:ln>
                <a:solidFill>
                  <a:srgbClr val="FFFFFF"/>
                </a:solidFill>
                <a:effectLst/>
                <a:uLnTx/>
                <a:uFillTx/>
                <a:latin typeface="Calibri Light" panose="020F0302020204030204"/>
                <a:ea typeface="+mn-ea"/>
                <a:cs typeface="+mn-cs"/>
              </a:rPr>
              <a:t>?</a:t>
            </a:r>
            <a:endParaRPr kumimoji="0" lang="en-US" sz="3800" b="1" i="0" u="none" strike="noStrike" kern="1200" cap="none" spc="-50" normalizeH="0" baseline="0" noProof="0" dirty="0">
              <a:ln>
                <a:noFill/>
              </a:ln>
              <a:solidFill>
                <a:srgbClr val="FFFFFF"/>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95607106-00FA-45FF-A06F-5FD014E8F3FD}"/>
              </a:ext>
            </a:extLst>
          </p:cNvPr>
          <p:cNvSpPr txBox="1"/>
          <p:nvPr/>
        </p:nvSpPr>
        <p:spPr>
          <a:xfrm>
            <a:off x="5961343" y="4455620"/>
            <a:ext cx="5542399" cy="1143000"/>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90000"/>
              </a:lnSpc>
              <a:spcBef>
                <a:spcPts val="1200"/>
              </a:spcBef>
              <a:spcAft>
                <a:spcPts val="200"/>
              </a:spcAft>
              <a:buClr>
                <a:srgbClr val="1CADE4"/>
              </a:buClr>
              <a:buSzPct val="100000"/>
              <a:buFontTx/>
              <a:buNone/>
              <a:tabLst/>
              <a:defRPr/>
            </a:pPr>
            <a:r>
              <a:rPr kumimoji="0" lang="en-US" sz="3200" b="0" i="0" u="none" strike="noStrike" kern="1200" cap="all" spc="200" normalizeH="0" baseline="0" noProof="0" dirty="0">
                <a:ln>
                  <a:noFill/>
                </a:ln>
                <a:solidFill>
                  <a:srgbClr val="D9E0E6"/>
                </a:solidFill>
                <a:effectLst/>
                <a:uLnTx/>
                <a:uFillTx/>
                <a:latin typeface="Calibri Light" panose="020F0302020204030204"/>
                <a:ea typeface="+mn-ea"/>
                <a:cs typeface="+mn-cs"/>
              </a:rPr>
              <a:t>Please type your answers into the chat box</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6294" y="620722"/>
            <a:ext cx="1243266" cy="1755797"/>
          </a:xfrm>
          <a:prstGeom prst="rect">
            <a:avLst/>
          </a:prstGeom>
        </p:spPr>
      </p:pic>
      <p:pic>
        <p:nvPicPr>
          <p:cNvPr id="12" name="Picture 11" descr="Several hands raised and ready to answer a question">
            <a:extLst>
              <a:ext uri="{FF2B5EF4-FFF2-40B4-BE49-F238E27FC236}">
                <a16:creationId xmlns:a16="http://schemas.microsoft.com/office/drawing/2014/main" id="{DF2F1BB7-B812-427B-BE31-80454A9EB0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8783" y="2479334"/>
            <a:ext cx="4742439" cy="3165486"/>
          </a:xfrm>
          <a:prstGeom prst="rect">
            <a:avLst/>
          </a:prstGeom>
          <a:solidFill>
            <a:srgbClr val="FF0000"/>
          </a:solidFill>
        </p:spPr>
      </p:pic>
      <p:cxnSp>
        <p:nvCxnSpPr>
          <p:cNvPr id="109" name="Straight Connector 56">
            <a:extLst>
              <a:ext uri="{FF2B5EF4-FFF2-40B4-BE49-F238E27FC236}">
                <a16:creationId xmlns:a16="http://schemas.microsoft.com/office/drawing/2014/main" id="{90A0B569-C4A3-441F-8C79-64B351D572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Help">
            <a:extLst>
              <a:ext uri="{FF2B5EF4-FFF2-40B4-BE49-F238E27FC236}">
                <a16:creationId xmlns:a16="http://schemas.microsoft.com/office/drawing/2014/main" id="{884C186D-659D-44CB-892F-E2B368E46B3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08162" y="77540"/>
            <a:ext cx="1755797" cy="1755797"/>
          </a:xfrm>
          <a:prstGeom prst="rect">
            <a:avLst/>
          </a:prstGeom>
        </p:spPr>
      </p:pic>
      <p:sp>
        <p:nvSpPr>
          <p:cNvPr id="2" name="Slide Number Placeholder 1"/>
          <p:cNvSpPr>
            <a:spLocks noGrp="1"/>
          </p:cNvSpPr>
          <p:nvPr>
            <p:ph type="sldNum" sz="quarter" idx="12"/>
          </p:nvPr>
        </p:nvSpPr>
        <p:spPr>
          <a:xfrm>
            <a:off x="10923639" y="6459785"/>
            <a:ext cx="780448"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8F14D4C-F581-4563-93DC-771400C929D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2">
            <a:extLst>
              <a:ext uri="{FF2B5EF4-FFF2-40B4-BE49-F238E27FC236}">
                <a16:creationId xmlns:a16="http://schemas.microsoft.com/office/drawing/2014/main" id="{D0182928-1E27-4F75-B575-AB553FFE3E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8294" y="308388"/>
            <a:ext cx="1100846" cy="1036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E25395-2A9E-4F7D-8112-B94A582298FE}"/>
              </a:ext>
            </a:extLst>
          </p:cNvPr>
          <p:cNvSpPr/>
          <p:nvPr/>
        </p:nvSpPr>
        <p:spPr>
          <a:xfrm>
            <a:off x="0" y="6334316"/>
            <a:ext cx="12192000" cy="523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7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vert="horz" lIns="91440" tIns="45720" rIns="91440" bIns="45720" rtlCol="0" anchor="b">
            <a:normAutofit/>
          </a:bodyPr>
          <a:lstStyle/>
          <a:p>
            <a:r>
              <a:rPr lang="en-GB" b="1" dirty="0">
                <a:solidFill>
                  <a:schemeClr val="accent2"/>
                </a:solidFill>
              </a:rPr>
              <a:t>Why we think job titles are important</a:t>
            </a:r>
            <a:endParaRPr lang="en-US" sz="4000" dirty="0">
              <a:solidFill>
                <a:schemeClr val="accent2"/>
              </a:solidFill>
            </a:endParaRPr>
          </a:p>
        </p:txBody>
      </p:sp>
      <p:sp>
        <p:nvSpPr>
          <p:cNvPr id="9" name="TextBox 8">
            <a:extLst>
              <a:ext uri="{FF2B5EF4-FFF2-40B4-BE49-F238E27FC236}">
                <a16:creationId xmlns:a16="http://schemas.microsoft.com/office/drawing/2014/main" id="{AEF321BA-9FA1-4EF2-843B-E329A0D84A16}"/>
              </a:ext>
            </a:extLst>
          </p:cNvPr>
          <p:cNvSpPr txBox="1"/>
          <p:nvPr/>
        </p:nvSpPr>
        <p:spPr>
          <a:xfrm>
            <a:off x="1173663" y="1907018"/>
            <a:ext cx="9844673" cy="584775"/>
          </a:xfrm>
          <a:prstGeom prst="rect">
            <a:avLst/>
          </a:prstGeom>
          <a:noFill/>
        </p:spPr>
        <p:txBody>
          <a:bodyPr wrap="square" rtlCol="0">
            <a:spAutoFit/>
          </a:bodyPr>
          <a:lstStyle/>
          <a:p>
            <a:r>
              <a:rPr lang="en-GB" sz="3200" spc="-50" dirty="0">
                <a:solidFill>
                  <a:schemeClr val="accent2"/>
                </a:solidFill>
                <a:latin typeface="+mj-lt"/>
                <a:ea typeface="+mj-ea"/>
                <a:cs typeface="+mj-cs"/>
              </a:rPr>
              <a:t>Job titles seem to matter because of how they are perceived:</a:t>
            </a:r>
            <a:endParaRPr lang="en-GB" sz="3200" dirty="0">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D926FEC9-BD28-4FCE-8170-EF90FED034B2}"/>
              </a:ext>
            </a:extLst>
          </p:cNvPr>
          <p:cNvSpPr>
            <a:spLocks noGrp="1"/>
          </p:cNvSpPr>
          <p:nvPr>
            <p:ph type="sldNum" sz="quarter" idx="12"/>
          </p:nvPr>
        </p:nvSpPr>
        <p:spPr/>
        <p:txBody>
          <a:bodyPr/>
          <a:lstStyle/>
          <a:p>
            <a:fld id="{C8F14D4C-F581-4563-93DC-771400C929D8}" type="slidenum">
              <a:rPr lang="en-US" smtClean="0"/>
              <a:t>9</a:t>
            </a:fld>
            <a:endParaRPr lang="en-US" dirty="0"/>
          </a:p>
        </p:txBody>
      </p:sp>
      <p:sp>
        <p:nvSpPr>
          <p:cNvPr id="14" name="TextBox 13">
            <a:extLst>
              <a:ext uri="{FF2B5EF4-FFF2-40B4-BE49-F238E27FC236}">
                <a16:creationId xmlns:a16="http://schemas.microsoft.com/office/drawing/2014/main" id="{5BD93050-3620-4866-A69E-BB870B5B22CB}"/>
              </a:ext>
            </a:extLst>
          </p:cNvPr>
          <p:cNvSpPr txBox="1"/>
          <p:nvPr/>
        </p:nvSpPr>
        <p:spPr>
          <a:xfrm>
            <a:off x="1173662" y="2491793"/>
            <a:ext cx="6998788" cy="2839239"/>
          </a:xfrm>
          <a:prstGeom prst="rect">
            <a:avLst/>
          </a:prstGeom>
          <a:noFill/>
        </p:spPr>
        <p:txBody>
          <a:bodyPr wrap="square" rtlCol="0">
            <a:spAutoFit/>
          </a:bodyPr>
          <a:lstStyle/>
          <a:p>
            <a:pPr marL="457200" indent="-457200">
              <a:spcAft>
                <a:spcPts val="900"/>
              </a:spcAft>
              <a:buFont typeface="Calibri Light" panose="020F0302020204030204" pitchFamily="34" charset="0"/>
              <a:buChar char="→"/>
            </a:pPr>
            <a:r>
              <a:rPr lang="en-US" sz="2600" spc="-50" dirty="0">
                <a:solidFill>
                  <a:schemeClr val="accent2"/>
                </a:solidFill>
                <a:latin typeface="+mj-lt"/>
                <a:ea typeface="+mj-ea"/>
                <a:cs typeface="+mj-cs"/>
              </a:rPr>
              <a:t>Your job title explains your role in the organization</a:t>
            </a:r>
          </a:p>
          <a:p>
            <a:pPr marL="457200" indent="-457200">
              <a:spcAft>
                <a:spcPts val="900"/>
              </a:spcAft>
              <a:buFont typeface="Calibri Light" panose="020F0302020204030204" pitchFamily="34" charset="0"/>
              <a:buChar char="→"/>
            </a:pPr>
            <a:r>
              <a:rPr lang="en-US" sz="2600" spc="-50" dirty="0">
                <a:solidFill>
                  <a:schemeClr val="accent2"/>
                </a:solidFill>
                <a:latin typeface="+mj-lt"/>
                <a:ea typeface="+mj-ea"/>
                <a:cs typeface="+mj-cs"/>
              </a:rPr>
              <a:t>It defines your position in the </a:t>
            </a:r>
            <a:r>
              <a:rPr lang="en-US" sz="2600" spc="-50" dirty="0" err="1">
                <a:solidFill>
                  <a:schemeClr val="accent2"/>
                </a:solidFill>
                <a:latin typeface="+mj-lt"/>
                <a:ea typeface="+mj-ea"/>
                <a:cs typeface="+mj-cs"/>
              </a:rPr>
              <a:t>organiszation</a:t>
            </a:r>
            <a:r>
              <a:rPr lang="en-US" sz="2600" spc="-50" dirty="0">
                <a:solidFill>
                  <a:schemeClr val="accent2"/>
                </a:solidFill>
                <a:latin typeface="+mj-lt"/>
                <a:ea typeface="+mj-ea"/>
                <a:cs typeface="+mj-cs"/>
              </a:rPr>
              <a:t> relative to others</a:t>
            </a:r>
          </a:p>
          <a:p>
            <a:pPr marL="457200" indent="-457200">
              <a:spcAft>
                <a:spcPts val="900"/>
              </a:spcAft>
              <a:buFont typeface="Calibri Light" panose="020F0302020204030204" pitchFamily="34" charset="0"/>
              <a:buChar char="→"/>
            </a:pPr>
            <a:r>
              <a:rPr lang="en-US" sz="2600" spc="-50" dirty="0">
                <a:solidFill>
                  <a:schemeClr val="accent2"/>
                </a:solidFill>
                <a:latin typeface="+mj-lt"/>
                <a:ea typeface="+mj-ea"/>
                <a:cs typeface="+mj-cs"/>
              </a:rPr>
              <a:t>A change in your job title indicates that you’ve taken on new and increased responsibilities</a:t>
            </a:r>
          </a:p>
          <a:p>
            <a:pPr marL="457200" indent="-457200">
              <a:spcAft>
                <a:spcPts val="900"/>
              </a:spcAft>
              <a:buFont typeface="Calibri Light" panose="020F0302020204030204" pitchFamily="34" charset="0"/>
              <a:buChar char="→"/>
            </a:pPr>
            <a:r>
              <a:rPr lang="en-US" sz="2600" spc="-50" dirty="0">
                <a:solidFill>
                  <a:schemeClr val="accent2"/>
                </a:solidFill>
                <a:latin typeface="+mj-lt"/>
                <a:ea typeface="+mj-ea"/>
                <a:cs typeface="+mj-cs"/>
              </a:rPr>
              <a:t>Your job title impacts how much money you make</a:t>
            </a:r>
            <a:endParaRPr lang="en-GB" sz="2600" dirty="0">
              <a:latin typeface="Calibri Light" panose="020F0302020204030204" pitchFamily="34" charset="0"/>
              <a:cs typeface="Calibri Light" panose="020F0302020204030204" pitchFamily="34" charset="0"/>
            </a:endParaRPr>
          </a:p>
        </p:txBody>
      </p:sp>
      <p:pic>
        <p:nvPicPr>
          <p:cNvPr id="15" name="Picture 14" descr="A person wearing a red hat&#10;&#10;Description automatically generated with low confidence">
            <a:extLst>
              <a:ext uri="{FF2B5EF4-FFF2-40B4-BE49-F238E27FC236}">
                <a16:creationId xmlns:a16="http://schemas.microsoft.com/office/drawing/2014/main" id="{B93E4904-AA40-4BCC-AA52-7C98F9E2E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06" t="-5796" r="17233" b="12854"/>
          <a:stretch/>
        </p:blipFill>
        <p:spPr>
          <a:xfrm>
            <a:off x="8246827" y="2397747"/>
            <a:ext cx="3307261" cy="3307605"/>
          </a:xfrm>
          <a:prstGeom prst="rect">
            <a:avLst/>
          </a:prstGeom>
        </p:spPr>
      </p:pic>
    </p:spTree>
    <p:extLst>
      <p:ext uri="{BB962C8B-B14F-4D97-AF65-F5344CB8AC3E}">
        <p14:creationId xmlns:p14="http://schemas.microsoft.com/office/powerpoint/2010/main" val="248985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2D9A5D3BDD7F46B777C7FCDA7BCB47" ma:contentTypeVersion="4" ma:contentTypeDescription="Create a new document." ma:contentTypeScope="" ma:versionID="876f91f6f62922250f36fc523a71d38b">
  <xsd:schema xmlns:xsd="http://www.w3.org/2001/XMLSchema" xmlns:xs="http://www.w3.org/2001/XMLSchema" xmlns:p="http://schemas.microsoft.com/office/2006/metadata/properties" xmlns:ns2="0cc9cbd3-f745-42de-89ad-f3936e113fc3" targetNamespace="http://schemas.microsoft.com/office/2006/metadata/properties" ma:root="true" ma:fieldsID="b2d54a50463d367d4c1b6884bee293a2" ns2:_="">
    <xsd:import namespace="0cc9cbd3-f745-42de-89ad-f3936e113f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9cbd3-f745-42de-89ad-f3936e113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F43B07-CDD6-425F-8F4C-2AD7A2D712F5}">
  <ds:schemaRefs>
    <ds:schemaRef ds:uri="http://schemas.microsoft.com/sharepoint/v3/contenttype/forms"/>
  </ds:schemaRefs>
</ds:datastoreItem>
</file>

<file path=customXml/itemProps2.xml><?xml version="1.0" encoding="utf-8"?>
<ds:datastoreItem xmlns:ds="http://schemas.openxmlformats.org/officeDocument/2006/customXml" ds:itemID="{4744363B-EA53-406A-9D73-6FE0EB83559B}">
  <ds:schemaRefs>
    <ds:schemaRef ds:uri="0cc9cbd3-f745-42de-89ad-f3936e113f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07CC77-C875-498A-A786-D2F8A2744A96}">
  <ds:schemaRefs>
    <ds:schemaRef ds:uri="6bf85fdb-7908-41a8-98b5-3aaae803ac3e"/>
    <ds:schemaRef ds:uri="f026fd4d-2016-4ec2-9407-67b08a0186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TotalTime>
  <Words>929</Words>
  <Application>Microsoft Office PowerPoint</Application>
  <PresentationFormat>Widescreen</PresentationFormat>
  <Paragraphs>224</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Retrospect</vt:lpstr>
      <vt:lpstr>PowerPoint Presentation</vt:lpstr>
      <vt:lpstr>PowerPoint Presentation</vt:lpstr>
      <vt:lpstr>PowerPoint Presentation</vt:lpstr>
      <vt:lpstr>PowerPoint Presentation</vt:lpstr>
      <vt:lpstr>As a result of this webinar, participants  will:</vt:lpstr>
      <vt:lpstr>What We’ll Cover in this Webinar</vt:lpstr>
      <vt:lpstr>Job titles.  How important are they?</vt:lpstr>
      <vt:lpstr>PowerPoint Presentation</vt:lpstr>
      <vt:lpstr>Why we think job titles are important</vt:lpstr>
      <vt:lpstr>PowerPoint Presentation</vt:lpstr>
      <vt:lpstr>Disempowering beliefs and thoughts</vt:lpstr>
      <vt:lpstr>Perceptions of job titles are NOT reality</vt:lpstr>
      <vt:lpstr>PowerPoint Presentation</vt:lpstr>
      <vt:lpstr>Living beyond job titles. Aligning what you do with purpose and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Challenge Mindset. Shifting your focus from job titles to challenges</vt:lpstr>
      <vt:lpstr>PowerPoint Presentation</vt:lpstr>
      <vt:lpstr>Learning from J.P. Michael</vt:lpstr>
      <vt:lpstr>Focus on challenges not job titles</vt:lpstr>
      <vt:lpstr>Step 1 : Identify a challenge</vt:lpstr>
      <vt:lpstr>Step 2: Do some research</vt:lpstr>
      <vt:lpstr>Step 3: Take action</vt:lpstr>
      <vt:lpstr>PowerPoint Presentation</vt:lpstr>
      <vt:lpstr>What remaining questions do you have?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Opie</dc:creator>
  <cp:lastModifiedBy>Pierre</cp:lastModifiedBy>
  <cp:revision>20</cp:revision>
  <dcterms:created xsi:type="dcterms:W3CDTF">2020-11-14T13:08:40Z</dcterms:created>
  <dcterms:modified xsi:type="dcterms:W3CDTF">2021-10-27T13:30:15Z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0x010100692D9A5D3BDD7F46B777C7FCDA7BCB47</vt:lpwstr>
  </property>
</Properties>
</file>