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9"/>
  </p:notesMasterIdLst>
  <p:sldIdLst>
    <p:sldId id="868" r:id="rId6"/>
    <p:sldId id="256" r:id="rId7"/>
    <p:sldId id="1431" r:id="rId8"/>
    <p:sldId id="1325" r:id="rId9"/>
    <p:sldId id="1432" r:id="rId10"/>
    <p:sldId id="1446" r:id="rId11"/>
    <p:sldId id="1451" r:id="rId12"/>
    <p:sldId id="1460" r:id="rId13"/>
    <p:sldId id="1461" r:id="rId14"/>
    <p:sldId id="1462" r:id="rId15"/>
    <p:sldId id="1471" r:id="rId16"/>
    <p:sldId id="1463" r:id="rId17"/>
    <p:sldId id="1464" r:id="rId18"/>
    <p:sldId id="1465" r:id="rId19"/>
    <p:sldId id="1466" r:id="rId20"/>
    <p:sldId id="1467" r:id="rId21"/>
    <p:sldId id="1469" r:id="rId22"/>
    <p:sldId id="1468" r:id="rId23"/>
    <p:sldId id="1472" r:id="rId24"/>
    <p:sldId id="1459" r:id="rId25"/>
    <p:sldId id="904" r:id="rId26"/>
    <p:sldId id="863" r:id="rId27"/>
    <p:sldId id="845" r:id="rId28"/>
  </p:sldIdLst>
  <p:sldSz cx="12192000" cy="6858000"/>
  <p:notesSz cx="6858000" cy="17621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B23522D-8DAA-46B2-9B90-896EC4A20751}">
          <p14:sldIdLst>
            <p14:sldId id="868"/>
            <p14:sldId id="256"/>
            <p14:sldId id="1431"/>
            <p14:sldId id="1325"/>
            <p14:sldId id="1432"/>
            <p14:sldId id="1446"/>
            <p14:sldId id="1451"/>
            <p14:sldId id="1460"/>
            <p14:sldId id="1461"/>
            <p14:sldId id="1462"/>
            <p14:sldId id="1471"/>
            <p14:sldId id="1463"/>
            <p14:sldId id="1464"/>
            <p14:sldId id="1465"/>
            <p14:sldId id="1466"/>
            <p14:sldId id="1467"/>
            <p14:sldId id="1469"/>
            <p14:sldId id="1468"/>
            <p14:sldId id="1472"/>
            <p14:sldId id="1459"/>
            <p14:sldId id="904"/>
            <p14:sldId id="863"/>
            <p14:sldId id="845"/>
          </p14:sldIdLst>
        </p14:section>
        <p14:section name="Untitled Section" id="{71698266-C8C3-4FB8-8AEC-CAD9F2C0608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y Centers" initials="AC" lastIdx="2" clrIdx="0">
    <p:extLst>
      <p:ext uri="{19B8F6BF-5375-455C-9EA6-DF929625EA0E}">
        <p15:presenceInfo xmlns:p15="http://schemas.microsoft.com/office/powerpoint/2012/main" userId="S::amy.centers@fuel50.com::84569163-7514-4f0a-9aed-d652d94c6750" providerId="AD"/>
      </p:ext>
    </p:extLst>
  </p:cmAuthor>
  <p:cmAuthor id="2" name="Career Development" initials="CD" lastIdx="1" clrIdx="1">
    <p:extLst>
      <p:ext uri="{19B8F6BF-5375-455C-9EA6-DF929625EA0E}">
        <p15:presenceInfo xmlns:p15="http://schemas.microsoft.com/office/powerpoint/2012/main" userId="Career Developmen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5D90"/>
    <a:srgbClr val="000000"/>
    <a:srgbClr val="ED7C2F"/>
    <a:srgbClr val="E7FDFD"/>
    <a:srgbClr val="E8F8FC"/>
    <a:srgbClr val="DDF5FB"/>
    <a:srgbClr val="B8EAF6"/>
    <a:srgbClr val="2D72B1"/>
    <a:srgbClr val="1E4D78"/>
    <a:srgbClr val="1A43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96388-1F9F-43E4-989F-0F762ABF3C72}" v="39" dt="2021-11-03T05:28:11.5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5BF_532F430E.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shade val="65000"/>
                </a:schemeClr>
              </a:solidFill>
              <a:ln w="19050">
                <a:solidFill>
                  <a:schemeClr val="lt1"/>
                </a:solidFill>
              </a:ln>
              <a:effectLst/>
            </c:spPr>
            <c:extLst>
              <c:ext xmlns:c16="http://schemas.microsoft.com/office/drawing/2014/chart" uri="{C3380CC4-5D6E-409C-BE32-E72D297353CC}">
                <c16:uniqueId val="{00000001-3682-40F8-9D98-84627F70E1E8}"/>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3682-40F8-9D98-84627F70E1E8}"/>
              </c:ext>
            </c:extLst>
          </c:dPt>
          <c:dPt>
            <c:idx val="2"/>
            <c:bubble3D val="0"/>
            <c:spPr>
              <a:solidFill>
                <a:schemeClr val="accent5">
                  <a:tint val="65000"/>
                </a:schemeClr>
              </a:solidFill>
              <a:ln w="19050">
                <a:solidFill>
                  <a:schemeClr val="lt1"/>
                </a:solidFill>
              </a:ln>
              <a:effectLst/>
            </c:spPr>
            <c:extLst>
              <c:ext xmlns:c16="http://schemas.microsoft.com/office/drawing/2014/chart" uri="{C3380CC4-5D6E-409C-BE32-E72D297353CC}">
                <c16:uniqueId val="{00000005-3682-40F8-9D98-84627F70E1E8}"/>
              </c:ext>
            </c:extLst>
          </c:dPt>
          <c:cat>
            <c:strRef>
              <c:f>Sheet1!$A$2:$A$4</c:f>
              <c:strCache>
                <c:ptCount val="3"/>
                <c:pt idx="0">
                  <c:v>1st Qtr</c:v>
                </c:pt>
                <c:pt idx="1">
                  <c:v>2nd Qtr</c:v>
                </c:pt>
                <c:pt idx="2">
                  <c:v>3rd Qtr</c:v>
                </c:pt>
              </c:strCache>
            </c:strRef>
          </c:cat>
          <c:val>
            <c:numRef>
              <c:f>Sheet1!$B$2:$B$4</c:f>
              <c:numCache>
                <c:formatCode>General</c:formatCode>
                <c:ptCount val="3"/>
                <c:pt idx="0">
                  <c:v>1.4</c:v>
                </c:pt>
                <c:pt idx="1">
                  <c:v>8.1999999999999993</c:v>
                </c:pt>
                <c:pt idx="2">
                  <c:v>1.4</c:v>
                </c:pt>
              </c:numCache>
            </c:numRef>
          </c:val>
          <c:extLst>
            <c:ext xmlns:c16="http://schemas.microsoft.com/office/drawing/2014/chart" uri="{C3380CC4-5D6E-409C-BE32-E72D297353CC}">
              <c16:uniqueId val="{00000000-DE88-4DBA-BE66-3A3CAE8BA9E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E10184-FB2F-4954-A084-E2D01E9C693A}" type="datetimeFigureOut">
              <a:rPr lang="en-US" smtClean="0"/>
              <a:t>11/3/2021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3D44CC-68FF-4904-98C2-9136498648DC}" type="slidenum">
              <a:rPr lang="en-US" smtClean="0"/>
              <a:t>‹#›</a:t>
            </a:fld>
            <a:endParaRPr lang="en-US"/>
          </a:p>
        </p:txBody>
      </p:sp>
    </p:spTree>
    <p:extLst>
      <p:ext uri="{BB962C8B-B14F-4D97-AF65-F5344CB8AC3E}">
        <p14:creationId xmlns:p14="http://schemas.microsoft.com/office/powerpoint/2010/main" val="2443666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talentsmart.co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www.verywellmind.com/coping-with-ptsd-2797536" TargetMode="External"/><Relationship Id="rId13" Type="http://schemas.openxmlformats.org/officeDocument/2006/relationships/hyperlink" Target="https://www.verywellmind.com/mindfulness-meditation-88369" TargetMode="External"/><Relationship Id="rId18" Type="http://schemas.openxmlformats.org/officeDocument/2006/relationships/hyperlink" Target="https://www.verywellmind.com/what-is-the-peripheral-nervous-system-2795465" TargetMode="External"/><Relationship Id="rId3" Type="http://schemas.openxmlformats.org/officeDocument/2006/relationships/hyperlink" Target="https://www.verywellmind.com/the-anatomy-of-the-brain-2794895" TargetMode="External"/><Relationship Id="rId7" Type="http://schemas.openxmlformats.org/officeDocument/2006/relationships/hyperlink" Target="https://www.verywellmind.com/what-is-social-phobia-2671698" TargetMode="External"/><Relationship Id="rId12" Type="http://schemas.openxmlformats.org/officeDocument/2006/relationships/hyperlink" Target="https://www.verywellmind.com/mindfulness-the-health-and-stress-relief-benefits-3145189" TargetMode="External"/><Relationship Id="rId17" Type="http://schemas.openxmlformats.org/officeDocument/2006/relationships/hyperlink" Target="https://www.verywellmind.com/tips-to-reduce-stress-3145195" TargetMode="External"/><Relationship Id="rId2" Type="http://schemas.openxmlformats.org/officeDocument/2006/relationships/slide" Target="../slides/slide18.xml"/><Relationship Id="rId16" Type="http://schemas.openxmlformats.org/officeDocument/2006/relationships/hyperlink" Target="https://www.verywellmind.com/how-to-reduce-stress-with-breathing-exercises-3144508" TargetMode="External"/><Relationship Id="rId1" Type="http://schemas.openxmlformats.org/officeDocument/2006/relationships/notesMaster" Target="../notesMasters/notesMaster1.xml"/><Relationship Id="rId6" Type="http://schemas.openxmlformats.org/officeDocument/2006/relationships/hyperlink" Target="https://www.verywellmind.com/cortisol-and-stress-how-to-stay-healthy-3145080" TargetMode="External"/><Relationship Id="rId11" Type="http://schemas.openxmlformats.org/officeDocument/2006/relationships/hyperlink" Target="https://www.verywellmind.com/the-7-habits-of-emotionally-intelligent-people-2795431" TargetMode="External"/><Relationship Id="rId5" Type="http://schemas.openxmlformats.org/officeDocument/2006/relationships/hyperlink" Target="https://www.verywellmind.com/what-is-epinephrine-3145108" TargetMode="External"/><Relationship Id="rId15" Type="http://schemas.openxmlformats.org/officeDocument/2006/relationships/hyperlink" Target="https://www.verywellmind.com/chronic-stress-definition-management-tips-3145241" TargetMode="External"/><Relationship Id="rId10" Type="http://schemas.openxmlformats.org/officeDocument/2006/relationships/hyperlink" Target="https://www.verywellmind.com/components-of-emotional-intelligence-2795438" TargetMode="External"/><Relationship Id="rId4" Type="http://schemas.openxmlformats.org/officeDocument/2006/relationships/hyperlink" Target="https://www.verywellmind.com/what-is-the-fight-or-flight-response-2795194" TargetMode="External"/><Relationship Id="rId9" Type="http://schemas.openxmlformats.org/officeDocument/2006/relationships/hyperlink" Target="https://www.verywellmind.com/chronic-stress-3145104" TargetMode="External"/><Relationship Id="rId14" Type="http://schemas.openxmlformats.org/officeDocument/2006/relationships/hyperlink" Target="https://www.verywellmind.com/all-about-acute-stress-3145064"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ubmed/22390388"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will talk to this slide</a:t>
            </a:r>
          </a:p>
          <a:p>
            <a:endParaRPr lang="en-US"/>
          </a:p>
          <a:p>
            <a:r>
              <a:rPr lang="en-US"/>
              <a:t>From Achim: Thank you all for being at work and conducting business with full dedication and commitment despite the increasing challenges of the novel Coronavirus (COVID-19) emergency</a:t>
            </a:r>
          </a:p>
          <a:p>
            <a:endParaRPr lang="en-US">
              <a:cs typeface="Calibri"/>
            </a:endParaRPr>
          </a:p>
        </p:txBody>
      </p:sp>
      <p:sp>
        <p:nvSpPr>
          <p:cNvPr id="4" name="Slide Number Placeholder 3"/>
          <p:cNvSpPr>
            <a:spLocks noGrp="1"/>
          </p:cNvSpPr>
          <p:nvPr>
            <p:ph type="sldNum" sz="quarter" idx="5"/>
          </p:nvPr>
        </p:nvSpPr>
        <p:spPr/>
        <p:txBody>
          <a:bodyPr/>
          <a:lstStyle/>
          <a:p>
            <a:fld id="{B9B8E121-2DE2-4F22-B40F-CF39FD1A4492}" type="slidenum">
              <a:rPr lang="es-419" smtClean="0"/>
              <a:t>1</a:t>
            </a:fld>
            <a:endParaRPr lang="es-419"/>
          </a:p>
        </p:txBody>
      </p:sp>
    </p:spTree>
    <p:extLst>
      <p:ext uri="{BB962C8B-B14F-4D97-AF65-F5344CB8AC3E}">
        <p14:creationId xmlns:p14="http://schemas.microsoft.com/office/powerpoint/2010/main" val="685240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41414"/>
                </a:solidFill>
                <a:effectLst/>
                <a:latin typeface="+mn-lt"/>
              </a:rPr>
              <a:t>Decades of research now point to emotional intelligence as the critical factor that sets star performers apart from the rest of the pack. It’s a powerful way to focus your energy in one direction with a tremendous result. </a:t>
            </a:r>
            <a:r>
              <a:rPr lang="en-US" b="0" i="0" u="none" strike="noStrike" err="1">
                <a:solidFill>
                  <a:srgbClr val="141414"/>
                </a:solidFill>
                <a:effectLst/>
                <a:latin typeface="+mn-lt"/>
                <a:hlinkClick r:id="rId3"/>
              </a:rPr>
              <a:t>TalentSmart</a:t>
            </a:r>
            <a:r>
              <a:rPr lang="en-US" b="0" i="0">
                <a:solidFill>
                  <a:srgbClr val="141414"/>
                </a:solidFill>
                <a:effectLst/>
                <a:latin typeface="+mn-lt"/>
              </a:rPr>
              <a:t> tested emotional intelligence alongside 33 other important workplace skills, and found that emotional intelligence is the strongest predictor of performance, explaining a full 58% of success in all types of jobs.</a:t>
            </a:r>
          </a:p>
          <a:p>
            <a:pPr algn="l"/>
            <a:endParaRPr lang="en-US" b="0" i="0">
              <a:solidFill>
                <a:srgbClr val="141414"/>
              </a:solidFill>
              <a:effectLst/>
              <a:latin typeface="+mn-lt"/>
            </a:endParaRPr>
          </a:p>
          <a:p>
            <a:pPr algn="l"/>
            <a:r>
              <a:rPr lang="en-US" b="0" i="0">
                <a:solidFill>
                  <a:srgbClr val="141414"/>
                </a:solidFill>
                <a:effectLst/>
                <a:latin typeface="+mn-lt"/>
              </a:rPr>
              <a:t>Of all the people we’ve studied at work, we've found that 90% of top performers are also high in emotional intelligence. On the flip side, just 20% of bottom performers are high in emotional intelligence. You can be a top performer without emotional intelligence, but the chances are slim.</a:t>
            </a:r>
          </a:p>
          <a:p>
            <a:pPr algn="l"/>
            <a:endParaRPr lang="en-US" b="0" i="0">
              <a:solidFill>
                <a:srgbClr val="141414"/>
              </a:solidFill>
              <a:effectLst/>
              <a:latin typeface="+mn-lt"/>
            </a:endParaRPr>
          </a:p>
          <a:p>
            <a:pPr algn="l"/>
            <a:r>
              <a:rPr lang="en-US" b="0" i="0">
                <a:solidFill>
                  <a:srgbClr val="141414"/>
                </a:solidFill>
                <a:effectLst/>
                <a:latin typeface="+mn-lt"/>
              </a:rPr>
              <a:t>Naturally, people with a high degree of emotional intelligence make more money—an average of $29,000 more per year than people with a low degree of emotional intelligence. The link between emotional intelligence and earnings is so direct that every point increase in emotional intelligence adds $1,300 to an annual salary. These findings hold true for people in all industries, at all levels, in every region of the world. We haven’t yet been able to find a job in which performance and pay aren’t tied closely to emotional intelligence.</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11</a:t>
            </a:fld>
            <a:endParaRPr lang="en-US"/>
          </a:p>
        </p:txBody>
      </p:sp>
    </p:spTree>
    <p:extLst>
      <p:ext uri="{BB962C8B-B14F-4D97-AF65-F5344CB8AC3E}">
        <p14:creationId xmlns:p14="http://schemas.microsoft.com/office/powerpoint/2010/main" val="30263679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12</a:t>
            </a:fld>
            <a:endParaRPr lang="en-US"/>
          </a:p>
        </p:txBody>
      </p:sp>
    </p:spTree>
    <p:extLst>
      <p:ext uri="{BB962C8B-B14F-4D97-AF65-F5344CB8AC3E}">
        <p14:creationId xmlns:p14="http://schemas.microsoft.com/office/powerpoint/2010/main" val="24816896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a:solidFill>
                  <a:srgbClr val="232323"/>
                </a:solidFill>
                <a:effectLst/>
                <a:latin typeface="+mn-lt"/>
              </a:rPr>
              <a:t>Self-awareness</a:t>
            </a:r>
          </a:p>
          <a:p>
            <a:pPr algn="l" rtl="0" fontAlgn="base"/>
            <a:endParaRPr lang="en-US" b="1" i="0">
              <a:solidFill>
                <a:srgbClr val="232323"/>
              </a:solidFill>
              <a:effectLst/>
              <a:latin typeface="+mn-lt"/>
            </a:endParaRPr>
          </a:p>
          <a:p>
            <a:pPr algn="l" rtl="0" fontAlgn="base"/>
            <a:r>
              <a:rPr lang="en-US" b="0" i="0">
                <a:solidFill>
                  <a:srgbClr val="232323"/>
                </a:solidFill>
                <a:effectLst/>
                <a:latin typeface="+mn-lt"/>
              </a:rPr>
              <a:t>This is considered the foundation for all the other components of emotional intelligence. Self-awareness means being aware of what you are feeling; being conscious of the emotions within yourself.</a:t>
            </a:r>
          </a:p>
          <a:p>
            <a:pPr algn="l" rtl="0" fontAlgn="base"/>
            <a:endParaRPr lang="en-US" b="0" i="0">
              <a:solidFill>
                <a:srgbClr val="232323"/>
              </a:solidFill>
              <a:effectLst/>
              <a:latin typeface="+mn-lt"/>
            </a:endParaRPr>
          </a:p>
          <a:p>
            <a:pPr algn="l" rtl="0" fontAlgn="base"/>
            <a:r>
              <a:rPr lang="en-US" b="0" i="0">
                <a:solidFill>
                  <a:srgbClr val="232323"/>
                </a:solidFill>
                <a:effectLst/>
                <a:latin typeface="+mn-lt"/>
              </a:rPr>
              <a:t>People who are in touch with their emotions are better able to guide their own lives. Team members need to be in touch with their emotions to interact effectively and appreciate emotions in others.</a:t>
            </a:r>
            <a:br>
              <a:rPr lang="en-US" b="0" i="0">
                <a:solidFill>
                  <a:srgbClr val="232323"/>
                </a:solidFill>
                <a:effectLst/>
                <a:latin typeface="+mn-lt"/>
              </a:rPr>
            </a:br>
            <a:endParaRPr lang="en-US" b="0" i="0">
              <a:solidFill>
                <a:srgbClr val="232323"/>
              </a:solidFill>
              <a:effectLst/>
              <a:latin typeface="+mn-lt"/>
            </a:endParaRPr>
          </a:p>
          <a:p>
            <a:pPr algn="l" rtl="0" fontAlgn="base"/>
            <a:r>
              <a:rPr lang="en-US" b="0" i="0">
                <a:solidFill>
                  <a:srgbClr val="232323"/>
                </a:solidFill>
                <a:effectLst/>
                <a:latin typeface="+mn-lt"/>
              </a:rPr>
              <a:t>Those with high levels of self-awareness learn to trust their ‘gut feelings’ and </a:t>
            </a:r>
            <a:r>
              <a:rPr lang="en-US" b="0" i="0" err="1">
                <a:solidFill>
                  <a:srgbClr val="232323"/>
                </a:solidFill>
                <a:effectLst/>
                <a:latin typeface="+mn-lt"/>
              </a:rPr>
              <a:t>realise</a:t>
            </a:r>
            <a:r>
              <a:rPr lang="en-US" b="0" i="0">
                <a:solidFill>
                  <a:srgbClr val="232323"/>
                </a:solidFill>
                <a:effectLst/>
                <a:latin typeface="+mn-lt"/>
              </a:rPr>
              <a:t> that these feelings can provide useful information about difficult decisions. Answers are not always clear regarding who is at fault when problems arise. In these situations, team members have to rely on their own feelings and intuition.</a:t>
            </a:r>
          </a:p>
          <a:p>
            <a:pPr algn="l"/>
            <a:endParaRPr lang="en-US">
              <a:solidFill>
                <a:srgbClr val="232323"/>
              </a:solidFill>
              <a:latin typeface="+mn-lt"/>
            </a:endParaRPr>
          </a:p>
          <a:p>
            <a:r>
              <a:rPr lang="en-US" b="1">
                <a:latin typeface="+mn-lt"/>
              </a:rPr>
              <a:t>Refer colleagues to “Know Yourself” section on the TDU Site for further exploration.</a:t>
            </a:r>
            <a:endParaRPr lang="en-US" b="1">
              <a:latin typeface="+mn-lt"/>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5A3D44CC-68FF-4904-98C2-9136498648DC}" type="slidenum">
              <a:rPr lang="en-US" smtClean="0"/>
              <a:t>13</a:t>
            </a:fld>
            <a:endParaRPr lang="en-US"/>
          </a:p>
        </p:txBody>
      </p:sp>
    </p:spTree>
    <p:extLst>
      <p:ext uri="{BB962C8B-B14F-4D97-AF65-F5344CB8AC3E}">
        <p14:creationId xmlns:p14="http://schemas.microsoft.com/office/powerpoint/2010/main" val="83911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a:solidFill>
                  <a:srgbClr val="232323"/>
                </a:solidFill>
                <a:effectLst/>
                <a:latin typeface="+mn-lt"/>
              </a:rPr>
              <a:t>Self-management</a:t>
            </a:r>
          </a:p>
          <a:p>
            <a:pPr algn="l" rtl="0" fontAlgn="base"/>
            <a:endParaRPr lang="en-US" b="1" i="0">
              <a:solidFill>
                <a:srgbClr val="232323"/>
              </a:solidFill>
              <a:effectLst/>
              <a:latin typeface="+mn-lt"/>
            </a:endParaRPr>
          </a:p>
          <a:p>
            <a:pPr algn="l" rtl="0" fontAlgn="base"/>
            <a:r>
              <a:rPr lang="en-US" b="0" i="0">
                <a:solidFill>
                  <a:srgbClr val="232323"/>
                </a:solidFill>
                <a:effectLst/>
                <a:latin typeface="+mn-lt"/>
              </a:rPr>
              <a:t>This is the second key component of emotional intelligence in managing emotions. Operationally it means that team members need to be able to balance their own moods so that worry, anxiety, fear or anger do not get in the way of what needs to be done.</a:t>
            </a:r>
          </a:p>
          <a:p>
            <a:pPr algn="l" rtl="0" fontAlgn="base"/>
            <a:endParaRPr lang="en-US" b="0" i="0">
              <a:solidFill>
                <a:srgbClr val="232323"/>
              </a:solidFill>
              <a:effectLst/>
              <a:latin typeface="+mn-lt"/>
            </a:endParaRPr>
          </a:p>
          <a:p>
            <a:pPr algn="l" rtl="0" fontAlgn="base"/>
            <a:r>
              <a:rPr lang="en-US" b="0" i="0">
                <a:solidFill>
                  <a:srgbClr val="232323"/>
                </a:solidFill>
                <a:effectLst/>
                <a:latin typeface="+mn-lt"/>
              </a:rPr>
              <a:t>Those who can manage their emotions perform better because they are able to think clearly. Managing emotions does not mean suppressing or denying them but understanding them and using that understanding to deal with situations productively. Team members should first </a:t>
            </a:r>
            <a:r>
              <a:rPr lang="en-US" b="0" i="0" err="1">
                <a:solidFill>
                  <a:srgbClr val="232323"/>
                </a:solidFill>
                <a:effectLst/>
                <a:latin typeface="+mn-lt"/>
              </a:rPr>
              <a:t>recognise</a:t>
            </a:r>
            <a:r>
              <a:rPr lang="en-US" b="0" i="0">
                <a:solidFill>
                  <a:srgbClr val="232323"/>
                </a:solidFill>
                <a:effectLst/>
                <a:latin typeface="+mn-lt"/>
              </a:rPr>
              <a:t> a mood or feeling, think about what it means and how it affects them, and then choose how to act.</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14</a:t>
            </a:fld>
            <a:endParaRPr lang="en-US"/>
          </a:p>
        </p:txBody>
      </p:sp>
    </p:spTree>
    <p:extLst>
      <p:ext uri="{BB962C8B-B14F-4D97-AF65-F5344CB8AC3E}">
        <p14:creationId xmlns:p14="http://schemas.microsoft.com/office/powerpoint/2010/main" val="3505613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0">
                <a:solidFill>
                  <a:srgbClr val="232323"/>
                </a:solidFill>
                <a:effectLst/>
                <a:latin typeface="+mn-lt"/>
              </a:rPr>
              <a:t>Social awareness</a:t>
            </a:r>
          </a:p>
          <a:p>
            <a:pPr algn="l" rtl="0" fontAlgn="base"/>
            <a:endParaRPr lang="en-US" b="1" i="0">
              <a:solidFill>
                <a:srgbClr val="232323"/>
              </a:solidFill>
              <a:effectLst/>
              <a:latin typeface="+mn-lt"/>
            </a:endParaRPr>
          </a:p>
          <a:p>
            <a:pPr algn="l" rtl="0" fontAlgn="base"/>
            <a:r>
              <a:rPr lang="en-US" b="0" i="0">
                <a:solidFill>
                  <a:srgbClr val="232323"/>
                </a:solidFill>
                <a:effectLst/>
                <a:latin typeface="+mn-lt"/>
              </a:rPr>
              <a:t>Being socially aware means that you understand how to react to different social situations, and effectively modify your interactions with other people so that you can achieve the best results.</a:t>
            </a:r>
          </a:p>
          <a:p>
            <a:pPr algn="l" rtl="0" fontAlgn="base"/>
            <a:endParaRPr lang="en-US" b="0" i="0">
              <a:solidFill>
                <a:srgbClr val="232323"/>
              </a:solidFill>
              <a:effectLst/>
              <a:latin typeface="+mn-lt"/>
            </a:endParaRPr>
          </a:p>
          <a:p>
            <a:pPr algn="l" rtl="0" fontAlgn="base"/>
            <a:r>
              <a:rPr lang="en-US" b="0" i="0">
                <a:solidFill>
                  <a:srgbClr val="232323"/>
                </a:solidFill>
                <a:effectLst/>
                <a:latin typeface="+mn-lt"/>
              </a:rPr>
              <a:t>It also means being aware of the world around you and how different environments influence people. Increasing social awareness means improving your skills to connect with others verbally, nonverbally and in the community.</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15</a:t>
            </a:fld>
            <a:endParaRPr lang="en-US"/>
          </a:p>
        </p:txBody>
      </p:sp>
    </p:spTree>
    <p:extLst>
      <p:ext uri="{BB962C8B-B14F-4D97-AF65-F5344CB8AC3E}">
        <p14:creationId xmlns:p14="http://schemas.microsoft.com/office/powerpoint/2010/main" val="3458937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1" i="0">
                <a:solidFill>
                  <a:srgbClr val="232323"/>
                </a:solidFill>
                <a:effectLst/>
                <a:latin typeface="+mn-lt"/>
              </a:rPr>
              <a:t>Relationship management</a:t>
            </a:r>
          </a:p>
          <a:p>
            <a:pPr algn="l" fontAlgn="base"/>
            <a:endParaRPr lang="en-US" b="1" i="0">
              <a:solidFill>
                <a:srgbClr val="232323"/>
              </a:solidFill>
              <a:effectLst/>
              <a:latin typeface="+mn-lt"/>
            </a:endParaRPr>
          </a:p>
          <a:p>
            <a:pPr algn="l" fontAlgn="base"/>
            <a:r>
              <a:rPr lang="en-US" b="0" i="0">
                <a:solidFill>
                  <a:srgbClr val="232323"/>
                </a:solidFill>
                <a:effectLst/>
                <a:latin typeface="+mn-lt"/>
              </a:rPr>
              <a:t>The final component of emotional intelligence is the ability to connect with others, build positive relationships, respond to the emotions of others and influence others on the team.</a:t>
            </a:r>
          </a:p>
          <a:p>
            <a:pPr algn="l" fontAlgn="base"/>
            <a:endParaRPr lang="en-US" b="0" i="0">
              <a:solidFill>
                <a:srgbClr val="232323"/>
              </a:solidFill>
              <a:effectLst/>
              <a:latin typeface="+mn-lt"/>
            </a:endParaRPr>
          </a:p>
          <a:p>
            <a:pPr algn="l" rtl="0" fontAlgn="base"/>
            <a:r>
              <a:rPr lang="en-US" b="0" i="0">
                <a:solidFill>
                  <a:srgbClr val="232323"/>
                </a:solidFill>
                <a:effectLst/>
                <a:latin typeface="+mn-lt"/>
              </a:rPr>
              <a:t>Relationship management includes the identification, analysis and management of relationships with people inside and outside of your team as well as their development. It is also vital in negotiating successfully, resolving conflicts and working with others toward a shared goal.</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16</a:t>
            </a:fld>
            <a:endParaRPr lang="en-US"/>
          </a:p>
        </p:txBody>
      </p:sp>
    </p:spTree>
    <p:extLst>
      <p:ext uri="{BB962C8B-B14F-4D97-AF65-F5344CB8AC3E}">
        <p14:creationId xmlns:p14="http://schemas.microsoft.com/office/powerpoint/2010/main" val="32441933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141414"/>
                </a:solidFill>
                <a:effectLst/>
                <a:latin typeface="+mn-lt"/>
              </a:rPr>
              <a:t>Emotional intelligence taps into a fundamental element of human behavior that is distinct from your intellect. There is no known connection between IQ and emotional intelligence; you simply can’t predict emotional intelligence based on how smart someone is. Intelligence is your ability to learn, and it’s the same at age 15 as it is at age 50. Emotional intelligence, on the other hand, is a flexible set of skills that can be acquired and improved with practice. Although some people are naturally more emotionally intelligent than others, you can develop high emotional intelligence even if you aren’t born with it.</a:t>
            </a:r>
          </a:p>
          <a:p>
            <a:pPr algn="l"/>
            <a:endParaRPr lang="en-US" b="0" i="0">
              <a:solidFill>
                <a:srgbClr val="141414"/>
              </a:solidFill>
              <a:effectLst/>
              <a:latin typeface="+mn-lt"/>
            </a:endParaRPr>
          </a:p>
          <a:p>
            <a:pPr algn="l"/>
            <a:r>
              <a:rPr lang="en-US" b="0" i="0">
                <a:solidFill>
                  <a:srgbClr val="141414"/>
                </a:solidFill>
                <a:effectLst/>
                <a:latin typeface="+mn-lt"/>
              </a:rPr>
              <a:t>Personality is the final piece of the puzzle. It’s the stable “style” that defines each of us. Personality is the result of hard-wired preferences, such as the inclination toward introversion or extroversion. However, like IQ, personality can’t be used to predict emotional intelligence. Also like IQ, personality is stable over a lifetime and doesn’t change. IQ, emotional intelligence, and personality each cover unique ground and help to explain what makes a person tick.</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17</a:t>
            </a:fld>
            <a:endParaRPr lang="en-US"/>
          </a:p>
        </p:txBody>
      </p:sp>
    </p:spTree>
    <p:extLst>
      <p:ext uri="{BB962C8B-B14F-4D97-AF65-F5344CB8AC3E}">
        <p14:creationId xmlns:p14="http://schemas.microsoft.com/office/powerpoint/2010/main" val="1102553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212121"/>
                </a:solidFill>
                <a:effectLst/>
                <a:latin typeface="+mn-lt"/>
              </a:rPr>
              <a:t>Have you ever lost control of your emotions and did something in the heat of the moment that you later regretted? Perhaps you've "lost it" or blown up at someone—your partner or child, work colleague, or perhaps the driver of another car—to such a degree that later, you realized was uncalled for.</a:t>
            </a:r>
          </a:p>
          <a:p>
            <a:pPr algn="l" fontAlgn="base"/>
            <a:endParaRPr lang="en-US" b="0" i="0">
              <a:solidFill>
                <a:srgbClr val="212121"/>
              </a:solidFill>
              <a:effectLst/>
              <a:latin typeface="+mn-lt"/>
            </a:endParaRPr>
          </a:p>
          <a:p>
            <a:pPr algn="l" fontAlgn="base"/>
            <a:r>
              <a:rPr lang="en-US" b="0" i="0">
                <a:solidFill>
                  <a:srgbClr val="212121"/>
                </a:solidFill>
                <a:effectLst/>
                <a:latin typeface="+mn-lt"/>
              </a:rPr>
              <a:t>If your answer is yes, then you've probably been hijacked by your amygdala.</a:t>
            </a:r>
          </a:p>
          <a:p>
            <a:pPr algn="l" fontAlgn="base"/>
            <a:endParaRPr lang="en-US" b="0" i="0">
              <a:solidFill>
                <a:srgbClr val="212121"/>
              </a:solidFill>
              <a:effectLst/>
              <a:latin typeface="+mn-lt"/>
            </a:endParaRPr>
          </a:p>
          <a:p>
            <a:pPr algn="l" fontAlgn="base"/>
            <a:r>
              <a:rPr lang="en-US" b="0" i="0">
                <a:solidFill>
                  <a:srgbClr val="212121"/>
                </a:solidFill>
                <a:effectLst/>
                <a:latin typeface="+mn-lt"/>
              </a:rPr>
              <a:t>Overview</a:t>
            </a:r>
          </a:p>
          <a:p>
            <a:pPr algn="l" fontAlgn="base"/>
            <a:r>
              <a:rPr lang="en-US" b="0" i="0">
                <a:solidFill>
                  <a:srgbClr val="212121"/>
                </a:solidFill>
                <a:effectLst/>
                <a:latin typeface="+mn-lt"/>
              </a:rPr>
              <a:t>The term "amygdala hijacking" was first used by psychologist Daniel Goleman in his 1995 book, "Emotional Intelligence: Why It Can Matter More Than IQ" to refer to an immediate and intense emotional reaction that's out of proportion to the situation. In other words, it's when someone "loses it" or seriously overreacts to something or someone.</a:t>
            </a:r>
            <a:endParaRPr lang="en-US" b="0" i="0" u="none" strike="noStrike" baseline="30000">
              <a:solidFill>
                <a:srgbClr val="0000EE"/>
              </a:solidFill>
              <a:effectLst/>
              <a:latin typeface="+mn-lt"/>
            </a:endParaRPr>
          </a:p>
          <a:p>
            <a:pPr algn="l" fontAlgn="base"/>
            <a:endParaRPr lang="en-US" b="0" i="0">
              <a:solidFill>
                <a:srgbClr val="212121"/>
              </a:solidFill>
              <a:effectLst/>
              <a:latin typeface="+mn-lt"/>
            </a:endParaRPr>
          </a:p>
          <a:p>
            <a:pPr algn="l" fontAlgn="base"/>
            <a:r>
              <a:rPr lang="en-US" b="0" i="0">
                <a:solidFill>
                  <a:srgbClr val="212121"/>
                </a:solidFill>
                <a:effectLst/>
                <a:latin typeface="+mn-lt"/>
              </a:rPr>
              <a:t>Goleman's term aims to recognize that we have an ancient structure in our brain, the amygdala, that is designed to respond swiftly to a threat.</a:t>
            </a:r>
          </a:p>
          <a:p>
            <a:pPr algn="l" fontAlgn="base"/>
            <a:endParaRPr lang="en-US" b="0" i="0">
              <a:solidFill>
                <a:srgbClr val="212121"/>
              </a:solidFill>
              <a:effectLst/>
              <a:latin typeface="+mn-lt"/>
            </a:endParaRPr>
          </a:p>
          <a:p>
            <a:pPr algn="l" fontAlgn="base"/>
            <a:r>
              <a:rPr lang="en-US" b="0" i="0">
                <a:solidFill>
                  <a:srgbClr val="212121"/>
                </a:solidFill>
                <a:effectLst/>
                <a:latin typeface="+mn-lt"/>
              </a:rPr>
              <a:t>While the amygdala is intended to protect us from danger, it can interfere with our functioning in the modern world where threats are often more subtle in nature.</a:t>
            </a:r>
          </a:p>
          <a:p>
            <a:pPr algn="l" fontAlgn="base"/>
            <a:endParaRPr lang="en-US" b="0" i="0">
              <a:solidFill>
                <a:srgbClr val="212121"/>
              </a:solidFill>
              <a:effectLst/>
              <a:latin typeface="+mn-lt"/>
            </a:endParaRPr>
          </a:p>
          <a:p>
            <a:pPr algn="l" fontAlgn="base"/>
            <a:r>
              <a:rPr lang="en-US" b="0" i="0">
                <a:solidFill>
                  <a:srgbClr val="212121"/>
                </a:solidFill>
                <a:effectLst/>
                <a:latin typeface="+mn-lt"/>
              </a:rPr>
              <a:t>Causes</a:t>
            </a:r>
          </a:p>
          <a:p>
            <a:pPr algn="l" fontAlgn="base"/>
            <a:r>
              <a:rPr lang="en-US" b="0" i="0">
                <a:solidFill>
                  <a:srgbClr val="212121"/>
                </a:solidFill>
                <a:effectLst/>
                <a:latin typeface="+mn-lt"/>
              </a:rPr>
              <a:t>When you see, hear, touch, or taste something, that sensory information first heads to the </a:t>
            </a:r>
            <a:r>
              <a:rPr lang="en-US" b="0" i="0" u="sng">
                <a:solidFill>
                  <a:srgbClr val="1A55AD"/>
                </a:solidFill>
                <a:effectLst/>
                <a:latin typeface="+mn-lt"/>
                <a:hlinkClick r:id="rId3"/>
              </a:rPr>
              <a:t>thalamus</a:t>
            </a:r>
            <a:r>
              <a:rPr lang="en-US" b="0" i="0">
                <a:solidFill>
                  <a:srgbClr val="212121"/>
                </a:solidFill>
                <a:effectLst/>
                <a:latin typeface="+mn-lt"/>
              </a:rPr>
              <a:t>, which acts as your brain's relay station. The thalamus then relays that information to the neocortex (the “thinking brain”). From there, it is sent to the amygdala (the “emotional brain”) which produces the appropriate emotional response.</a:t>
            </a:r>
          </a:p>
          <a:p>
            <a:pPr algn="l" fontAlgn="base"/>
            <a:endParaRPr lang="en-US" b="0" i="0">
              <a:solidFill>
                <a:srgbClr val="212121"/>
              </a:solidFill>
              <a:effectLst/>
              <a:latin typeface="+mn-lt"/>
            </a:endParaRPr>
          </a:p>
          <a:p>
            <a:pPr algn="l" fontAlgn="base"/>
            <a:r>
              <a:rPr lang="en-US" b="0" i="0">
                <a:solidFill>
                  <a:srgbClr val="212121"/>
                </a:solidFill>
                <a:effectLst/>
                <a:latin typeface="+mn-lt"/>
              </a:rPr>
              <a:t>However, when faced with a threatening situation, the thalamus sends sensory information to both the amygdala and the neocortex. If the amygdala senses danger, it makes a split-second decision to initiate the </a:t>
            </a:r>
            <a:r>
              <a:rPr lang="en-US" b="0" i="0" u="sng">
                <a:solidFill>
                  <a:srgbClr val="1A55AD"/>
                </a:solidFill>
                <a:effectLst/>
                <a:latin typeface="+mn-lt"/>
                <a:hlinkClick r:id="rId4"/>
              </a:rPr>
              <a:t>fight-or-flight response</a:t>
            </a:r>
            <a:r>
              <a:rPr lang="en-US" b="0" i="0">
                <a:solidFill>
                  <a:srgbClr val="212121"/>
                </a:solidFill>
                <a:effectLst/>
                <a:latin typeface="+mn-lt"/>
              </a:rPr>
              <a:t> before the neocortex has time to overrule it.</a:t>
            </a:r>
          </a:p>
          <a:p>
            <a:pPr algn="l" fontAlgn="base"/>
            <a:endParaRPr lang="en-US" b="0" i="0">
              <a:solidFill>
                <a:srgbClr val="212121"/>
              </a:solidFill>
              <a:effectLst/>
              <a:latin typeface="+mn-lt"/>
            </a:endParaRPr>
          </a:p>
          <a:p>
            <a:pPr algn="l" fontAlgn="base"/>
            <a:r>
              <a:rPr lang="en-US" b="0" i="0">
                <a:solidFill>
                  <a:srgbClr val="212121"/>
                </a:solidFill>
                <a:effectLst/>
                <a:latin typeface="+mn-lt"/>
              </a:rPr>
              <a:t>This cascade of events triggers the release of stress hormones, including the hormones </a:t>
            </a:r>
            <a:r>
              <a:rPr lang="en-US" b="0" i="0" u="sng">
                <a:solidFill>
                  <a:srgbClr val="1A55AD"/>
                </a:solidFill>
                <a:effectLst/>
                <a:latin typeface="+mn-lt"/>
                <a:hlinkClick r:id="rId5"/>
              </a:rPr>
              <a:t>epinephrine</a:t>
            </a:r>
            <a:r>
              <a:rPr lang="en-US" b="0" i="0">
                <a:solidFill>
                  <a:srgbClr val="212121"/>
                </a:solidFill>
                <a:effectLst/>
                <a:latin typeface="+mn-lt"/>
              </a:rPr>
              <a:t> (also known as adrenaline) and </a:t>
            </a:r>
            <a:r>
              <a:rPr lang="en-US" b="0" i="0" u="sng">
                <a:solidFill>
                  <a:srgbClr val="1A55AD"/>
                </a:solidFill>
                <a:effectLst/>
                <a:latin typeface="+mn-lt"/>
                <a:hlinkClick r:id="rId6"/>
              </a:rPr>
              <a:t>cortisol</a:t>
            </a:r>
            <a:r>
              <a:rPr lang="en-US" b="0" i="0">
                <a:solidFill>
                  <a:srgbClr val="212121"/>
                </a:solidFill>
                <a:effectLst/>
                <a:latin typeface="+mn-lt"/>
              </a:rPr>
              <a:t>.</a:t>
            </a:r>
          </a:p>
          <a:p>
            <a:pPr algn="l" fontAlgn="base"/>
            <a:endParaRPr lang="en-US" b="0" i="0">
              <a:solidFill>
                <a:srgbClr val="212121"/>
              </a:solidFill>
              <a:effectLst/>
              <a:latin typeface="+mn-lt"/>
            </a:endParaRPr>
          </a:p>
          <a:p>
            <a:pPr algn="l" fontAlgn="base"/>
            <a:r>
              <a:rPr lang="en-US" b="0" i="0">
                <a:solidFill>
                  <a:srgbClr val="212121"/>
                </a:solidFill>
                <a:effectLst/>
                <a:latin typeface="+mn-lt"/>
              </a:rPr>
              <a:t>These hormones prepare your body to flee or flight by increasing your heart rate, elevating your blood pressure, and boosting your energy levels, among other things.</a:t>
            </a:r>
          </a:p>
          <a:p>
            <a:pPr algn="l" fontAlgn="base"/>
            <a:endParaRPr lang="en-US" b="0" i="0">
              <a:solidFill>
                <a:srgbClr val="212121"/>
              </a:solidFill>
              <a:effectLst/>
              <a:latin typeface="+mn-lt"/>
            </a:endParaRPr>
          </a:p>
          <a:p>
            <a:pPr algn="l" fontAlgn="base"/>
            <a:r>
              <a:rPr lang="en-US" b="0" i="0">
                <a:solidFill>
                  <a:srgbClr val="212121"/>
                </a:solidFill>
                <a:effectLst/>
                <a:latin typeface="+mn-lt"/>
              </a:rPr>
              <a:t>While many of the threats we face today are symbolic, evolutionarily, our brains evolved to deal with physical threats to our survival that required a quick response. As a result, our body still responds with biological changes that prepare us to fight or flight, even though there is no actual physical threat with which we must contend.</a:t>
            </a:r>
          </a:p>
          <a:p>
            <a:pPr algn="l" fontAlgn="base"/>
            <a:endParaRPr lang="en-US" b="0" i="0">
              <a:solidFill>
                <a:srgbClr val="212121"/>
              </a:solidFill>
              <a:effectLst/>
              <a:latin typeface="+mn-lt"/>
            </a:endParaRPr>
          </a:p>
          <a:p>
            <a:pPr algn="l" fontAlgn="base"/>
            <a:r>
              <a:rPr lang="en-US" b="0" i="0">
                <a:solidFill>
                  <a:srgbClr val="212121"/>
                </a:solidFill>
                <a:effectLst/>
                <a:latin typeface="+mn-lt"/>
              </a:rPr>
              <a:t>Mental Health and the Amygdala</a:t>
            </a:r>
          </a:p>
          <a:p>
            <a:pPr algn="l" fontAlgn="base"/>
            <a:r>
              <a:rPr lang="en-US" b="0" i="0">
                <a:solidFill>
                  <a:srgbClr val="212121"/>
                </a:solidFill>
                <a:effectLst/>
                <a:latin typeface="+mn-lt"/>
              </a:rPr>
              <a:t>Chronic stress and certain mental health conditions can also play a role in the functioning of fear circuitry in the brain, which can result in greater chances of amygdala hijacking.</a:t>
            </a:r>
          </a:p>
          <a:p>
            <a:pPr algn="l" fontAlgn="base"/>
            <a:endParaRPr lang="en-US" b="0" i="0">
              <a:solidFill>
                <a:srgbClr val="212121"/>
              </a:solidFill>
              <a:effectLst/>
              <a:latin typeface="+mn-lt"/>
            </a:endParaRPr>
          </a:p>
          <a:p>
            <a:pPr algn="l" fontAlgn="base"/>
            <a:r>
              <a:rPr lang="en-US" b="0" i="0">
                <a:solidFill>
                  <a:srgbClr val="212121"/>
                </a:solidFill>
                <a:effectLst/>
                <a:latin typeface="+mn-lt"/>
              </a:rPr>
              <a:t>People with post-traumatic stress disorder (PTSD), for example, show greater amygdala activation and therefore, increased emotional responding including fear and anxiety responses.</a:t>
            </a:r>
            <a:endParaRPr lang="en-US" b="0" i="0" u="none" strike="noStrike" baseline="30000">
              <a:solidFill>
                <a:srgbClr val="0000EE"/>
              </a:solidFill>
              <a:effectLst/>
              <a:latin typeface="+mn-lt"/>
            </a:endParaRPr>
          </a:p>
          <a:p>
            <a:pPr algn="l" fontAlgn="base"/>
            <a:endParaRPr lang="en-US" b="0" i="0">
              <a:solidFill>
                <a:srgbClr val="212121"/>
              </a:solidFill>
              <a:effectLst/>
              <a:latin typeface="+mn-lt"/>
            </a:endParaRPr>
          </a:p>
          <a:p>
            <a:pPr algn="l" fontAlgn="base"/>
            <a:r>
              <a:rPr lang="en-US" b="0" i="0">
                <a:solidFill>
                  <a:srgbClr val="212121"/>
                </a:solidFill>
                <a:effectLst/>
                <a:latin typeface="+mn-lt"/>
              </a:rPr>
              <a:t>People with other anxiety disorders, such as </a:t>
            </a:r>
            <a:r>
              <a:rPr lang="en-US" b="0" i="0" u="sng">
                <a:solidFill>
                  <a:srgbClr val="1A55AD"/>
                </a:solidFill>
                <a:effectLst/>
                <a:latin typeface="+mn-lt"/>
                <a:hlinkClick r:id="rId7"/>
              </a:rPr>
              <a:t>social anxiety disorder</a:t>
            </a:r>
            <a:r>
              <a:rPr lang="en-US" b="0" i="0">
                <a:solidFill>
                  <a:srgbClr val="212121"/>
                </a:solidFill>
                <a:effectLst/>
                <a:latin typeface="+mn-lt"/>
              </a:rPr>
              <a:t> (SAD) and panic disorder may also respond more strongly in their amygdala.</a:t>
            </a:r>
            <a:endParaRPr lang="en-US" b="0" i="0" u="none" strike="noStrike" baseline="30000">
              <a:solidFill>
                <a:srgbClr val="0000EE"/>
              </a:solidFill>
              <a:effectLst/>
              <a:latin typeface="+mn-lt"/>
            </a:endParaRPr>
          </a:p>
          <a:p>
            <a:pPr algn="l" fontAlgn="base"/>
            <a:endParaRPr lang="en-US" b="0" i="0">
              <a:solidFill>
                <a:srgbClr val="212121"/>
              </a:solidFill>
              <a:effectLst/>
              <a:latin typeface="+mn-lt"/>
            </a:endParaRPr>
          </a:p>
          <a:p>
            <a:pPr algn="l" fontAlgn="base"/>
            <a:r>
              <a:rPr lang="en-US" b="0" i="0">
                <a:solidFill>
                  <a:srgbClr val="212121"/>
                </a:solidFill>
                <a:effectLst/>
                <a:latin typeface="+mn-lt"/>
              </a:rPr>
              <a:t>Even without a diagnosis of </a:t>
            </a:r>
            <a:r>
              <a:rPr lang="en-US" b="0" i="0" u="sng">
                <a:solidFill>
                  <a:srgbClr val="1A55AD"/>
                </a:solidFill>
                <a:effectLst/>
                <a:latin typeface="+mn-lt"/>
                <a:hlinkClick r:id="rId8"/>
              </a:rPr>
              <a:t>PTSD</a:t>
            </a:r>
            <a:r>
              <a:rPr lang="en-US" b="0" i="0">
                <a:solidFill>
                  <a:srgbClr val="212121"/>
                </a:solidFill>
                <a:effectLst/>
                <a:latin typeface="+mn-lt"/>
              </a:rPr>
              <a:t> or anxiety disorder, </a:t>
            </a:r>
            <a:r>
              <a:rPr lang="en-US" b="0" i="0" u="sng">
                <a:solidFill>
                  <a:srgbClr val="1A55AD"/>
                </a:solidFill>
                <a:effectLst/>
                <a:latin typeface="+mn-lt"/>
                <a:hlinkClick r:id="rId9"/>
              </a:rPr>
              <a:t>chronic stress</a:t>
            </a:r>
            <a:r>
              <a:rPr lang="en-US" b="0" i="0">
                <a:solidFill>
                  <a:srgbClr val="212121"/>
                </a:solidFill>
                <a:effectLst/>
                <a:latin typeface="+mn-lt"/>
              </a:rPr>
              <a:t> can lead to an overactive fear and anxiety circuit in your brain, which also reduces the functioning of other areas of the brain that help with inhibition of fear, such as the hippocampus and medial prefrontal cortex.</a:t>
            </a:r>
          </a:p>
          <a:p>
            <a:pPr algn="l" fontAlgn="base"/>
            <a:endParaRPr lang="en-US" b="0" i="0">
              <a:solidFill>
                <a:srgbClr val="212121"/>
              </a:solidFill>
              <a:effectLst/>
              <a:latin typeface="+mn-lt"/>
            </a:endParaRPr>
          </a:p>
          <a:p>
            <a:pPr algn="l" fontAlgn="base"/>
            <a:r>
              <a:rPr lang="en-US" b="0" i="0">
                <a:solidFill>
                  <a:srgbClr val="212121"/>
                </a:solidFill>
                <a:effectLst/>
                <a:latin typeface="+mn-lt"/>
              </a:rPr>
              <a:t>All of this means that chronic stress can trigger more frequent amygdala hijacks and even subsequent problems with short-term memory, which is why it is important to work on understanding and taking charge of your emotional reactions. One way to do this is through preventative work.</a:t>
            </a:r>
          </a:p>
          <a:p>
            <a:pPr algn="l" fontAlgn="base"/>
            <a:endParaRPr lang="en-US" b="0" i="0">
              <a:solidFill>
                <a:srgbClr val="212121"/>
              </a:solidFill>
              <a:effectLst/>
              <a:latin typeface="+mn-lt"/>
            </a:endParaRPr>
          </a:p>
          <a:p>
            <a:pPr algn="l" fontAlgn="base"/>
            <a:r>
              <a:rPr lang="en-US" b="0" i="0">
                <a:solidFill>
                  <a:srgbClr val="212121"/>
                </a:solidFill>
                <a:effectLst/>
                <a:latin typeface="+mn-lt"/>
              </a:rPr>
              <a:t>Learning coping mechanisms and planning ahead can positively influence how you will respond in times of stress and help avoid an amygdala-induced overreaction.</a:t>
            </a:r>
          </a:p>
          <a:p>
            <a:pPr algn="l" fontAlgn="base"/>
            <a:endParaRPr lang="en-US" b="0" i="0">
              <a:solidFill>
                <a:srgbClr val="212121"/>
              </a:solidFill>
              <a:effectLst/>
              <a:latin typeface="+mn-lt"/>
            </a:endParaRPr>
          </a:p>
          <a:p>
            <a:pPr algn="l" fontAlgn="base"/>
            <a:r>
              <a:rPr lang="en-US" b="0" i="0">
                <a:solidFill>
                  <a:srgbClr val="212121"/>
                </a:solidFill>
                <a:effectLst/>
                <a:latin typeface="+mn-lt"/>
              </a:rPr>
              <a:t>Prevention</a:t>
            </a:r>
          </a:p>
          <a:p>
            <a:pPr algn="l" fontAlgn="base"/>
            <a:r>
              <a:rPr lang="en-US" b="0" i="0">
                <a:solidFill>
                  <a:srgbClr val="212121"/>
                </a:solidFill>
                <a:effectLst/>
                <a:latin typeface="+mn-lt"/>
              </a:rPr>
              <a:t>The best way to prevent an amygdala hijack is to increase your emotional intelligence. </a:t>
            </a:r>
            <a:r>
              <a:rPr lang="en-US" b="0" i="0" u="sng">
                <a:solidFill>
                  <a:srgbClr val="1A55AD"/>
                </a:solidFill>
                <a:effectLst/>
                <a:latin typeface="+mn-lt"/>
                <a:hlinkClick r:id="rId10"/>
              </a:rPr>
              <a:t>Emotional intelligence</a:t>
            </a:r>
            <a:r>
              <a:rPr lang="en-US" b="0" i="0">
                <a:solidFill>
                  <a:srgbClr val="212121"/>
                </a:solidFill>
                <a:effectLst/>
                <a:latin typeface="+mn-lt"/>
              </a:rPr>
              <a:t> describes your ability to understand and manage your emotions and use this information in positive ways to relieve stress, communicate effectively, empathize with others, and defuse conflict.</a:t>
            </a:r>
          </a:p>
          <a:p>
            <a:pPr algn="l" fontAlgn="base"/>
            <a:endParaRPr lang="en-US" b="0" i="0">
              <a:solidFill>
                <a:srgbClr val="212121"/>
              </a:solidFill>
              <a:effectLst/>
              <a:latin typeface="+mn-lt"/>
            </a:endParaRPr>
          </a:p>
          <a:p>
            <a:pPr algn="l" fontAlgn="base"/>
            <a:r>
              <a:rPr lang="en-US" b="0" i="0">
                <a:solidFill>
                  <a:srgbClr val="212121"/>
                </a:solidFill>
                <a:effectLst/>
                <a:latin typeface="+mn-lt"/>
              </a:rPr>
              <a:t>A person who is emotionally intelligent has strong connections between the emotional center of the brain and the executive (thinking) center.</a:t>
            </a:r>
          </a:p>
          <a:p>
            <a:pPr algn="l" fontAlgn="base"/>
            <a:endParaRPr lang="en-US" b="0" i="0">
              <a:solidFill>
                <a:srgbClr val="212121"/>
              </a:solidFill>
              <a:effectLst/>
              <a:latin typeface="+mn-lt"/>
            </a:endParaRPr>
          </a:p>
          <a:p>
            <a:pPr algn="l" fontAlgn="base"/>
            <a:r>
              <a:rPr lang="en-US" b="0" i="0">
                <a:solidFill>
                  <a:srgbClr val="212121"/>
                </a:solidFill>
                <a:effectLst/>
                <a:latin typeface="+mn-lt"/>
              </a:rPr>
              <a:t>Emotionally intelligent people know how to de-escalate their own emotions by becoming engaged, focused, and attentive to their thoughts and feelings.</a:t>
            </a:r>
          </a:p>
          <a:p>
            <a:pPr algn="l" fontAlgn="base"/>
            <a:endParaRPr lang="en-US" b="0" i="0">
              <a:solidFill>
                <a:srgbClr val="212121"/>
              </a:solidFill>
              <a:effectLst/>
              <a:latin typeface="+mn-lt"/>
            </a:endParaRPr>
          </a:p>
          <a:p>
            <a:pPr algn="l" fontAlgn="base"/>
            <a:r>
              <a:rPr lang="en-US" b="0" i="0">
                <a:solidFill>
                  <a:srgbClr val="212121"/>
                </a:solidFill>
                <a:effectLst/>
                <a:latin typeface="+mn-lt"/>
              </a:rPr>
              <a:t>Although some people are naturally </a:t>
            </a:r>
            <a:r>
              <a:rPr lang="en-US" b="0" i="0" u="sng">
                <a:solidFill>
                  <a:srgbClr val="1A55AD"/>
                </a:solidFill>
                <a:effectLst/>
                <a:latin typeface="+mn-lt"/>
                <a:hlinkClick r:id="rId11"/>
              </a:rPr>
              <a:t>more emotionally intelligent</a:t>
            </a:r>
            <a:r>
              <a:rPr lang="en-US" b="0" i="0">
                <a:solidFill>
                  <a:srgbClr val="212121"/>
                </a:solidFill>
                <a:effectLst/>
                <a:latin typeface="+mn-lt"/>
              </a:rPr>
              <a:t> than others, like many skill sets, emotional intelligence can be cultivated. One way is by practicing mindfulness.</a:t>
            </a:r>
          </a:p>
          <a:p>
            <a:pPr algn="l" fontAlgn="base"/>
            <a:endParaRPr lang="en-US" b="0" i="0">
              <a:solidFill>
                <a:srgbClr val="212121"/>
              </a:solidFill>
              <a:effectLst/>
              <a:latin typeface="+mn-lt"/>
            </a:endParaRPr>
          </a:p>
          <a:p>
            <a:pPr algn="l" fontAlgn="base"/>
            <a:r>
              <a:rPr lang="en-US" b="0" i="0">
                <a:solidFill>
                  <a:srgbClr val="212121"/>
                </a:solidFill>
                <a:effectLst/>
                <a:latin typeface="+mn-lt"/>
              </a:rPr>
              <a:t>Mindfulness</a:t>
            </a:r>
          </a:p>
          <a:p>
            <a:pPr algn="l" fontAlgn="base"/>
            <a:endParaRPr lang="en-US" b="0" i="0">
              <a:solidFill>
                <a:srgbClr val="212121"/>
              </a:solidFill>
              <a:effectLst/>
              <a:latin typeface="+mn-lt"/>
            </a:endParaRPr>
          </a:p>
          <a:p>
            <a:pPr algn="l" fontAlgn="base"/>
            <a:r>
              <a:rPr lang="en-US" b="0" i="0" u="sng">
                <a:solidFill>
                  <a:srgbClr val="1A55AD"/>
                </a:solidFill>
                <a:effectLst/>
                <a:latin typeface="+mn-lt"/>
                <a:hlinkClick r:id="rId12"/>
              </a:rPr>
              <a:t>Mindfulness</a:t>
            </a:r>
            <a:r>
              <a:rPr lang="en-US" b="0" i="0">
                <a:solidFill>
                  <a:srgbClr val="212121"/>
                </a:solidFill>
                <a:effectLst/>
                <a:latin typeface="+mn-lt"/>
              </a:rPr>
              <a:t> is the ability to be fully present, aware of where you are and what you're doing, and not overly reactive or overwhelmed by what's going on around you. According to a 2014 study, </a:t>
            </a:r>
            <a:r>
              <a:rPr lang="en-US" b="0" i="0" u="sng">
                <a:solidFill>
                  <a:srgbClr val="1A55AD"/>
                </a:solidFill>
                <a:effectLst/>
                <a:latin typeface="+mn-lt"/>
                <a:hlinkClick r:id="rId13"/>
              </a:rPr>
              <a:t>mindfulness meditation</a:t>
            </a:r>
            <a:r>
              <a:rPr lang="en-US" b="0" i="0">
                <a:solidFill>
                  <a:srgbClr val="212121"/>
                </a:solidFill>
                <a:effectLst/>
                <a:latin typeface="+mn-lt"/>
              </a:rPr>
              <a:t> can help improve your emotional intelligence in three major ways:</a:t>
            </a:r>
          </a:p>
          <a:p>
            <a:pPr algn="l" fontAlgn="base"/>
            <a:endParaRPr lang="en-US" b="0" i="0">
              <a:solidFill>
                <a:srgbClr val="212121"/>
              </a:solidFill>
              <a:effectLst/>
              <a:latin typeface="+mn-lt"/>
            </a:endParaRPr>
          </a:p>
          <a:p>
            <a:pPr algn="l" fontAlgn="base"/>
            <a:r>
              <a:rPr lang="en-US" b="0" i="0" u="sng">
                <a:solidFill>
                  <a:srgbClr val="1A55AD"/>
                </a:solidFill>
                <a:effectLst/>
                <a:latin typeface="+mn-lt"/>
                <a:hlinkClick r:id="rId12"/>
              </a:rPr>
              <a:t>Mindfulness</a:t>
            </a:r>
            <a:r>
              <a:rPr lang="en-US" b="0" i="0">
                <a:solidFill>
                  <a:srgbClr val="212121"/>
                </a:solidFill>
                <a:effectLst/>
                <a:latin typeface="+mn-lt"/>
              </a:rPr>
              <a:t> is the ability to be fully present, aware of where you are and what you're doing, and not overly reactive or overwhelmed by what's going on around you. According to a 2014 study, </a:t>
            </a:r>
            <a:r>
              <a:rPr lang="en-US" b="0" i="0" u="sng">
                <a:solidFill>
                  <a:srgbClr val="1A55AD"/>
                </a:solidFill>
                <a:effectLst/>
                <a:latin typeface="+mn-lt"/>
                <a:hlinkClick r:id="rId13"/>
              </a:rPr>
              <a:t>mindfulness meditation</a:t>
            </a:r>
            <a:r>
              <a:rPr lang="en-US" b="0" i="0">
                <a:solidFill>
                  <a:srgbClr val="212121"/>
                </a:solidFill>
                <a:effectLst/>
                <a:latin typeface="+mn-lt"/>
              </a:rPr>
              <a:t> can help improve your emotional intelligence in three major ways:</a:t>
            </a:r>
            <a:r>
              <a:rPr lang="en-US" b="0" i="0" u="none" strike="noStrike" baseline="30000">
                <a:solidFill>
                  <a:srgbClr val="0000EE"/>
                </a:solidFill>
                <a:effectLst/>
                <a:latin typeface="+mn-lt"/>
              </a:rPr>
              <a:t>4</a:t>
            </a:r>
            <a:endParaRPr lang="en-US" b="0" i="0" u="none" strike="noStrike" baseline="30000">
              <a:solidFill>
                <a:srgbClr val="212121"/>
              </a:solidFill>
              <a:effectLst/>
              <a:latin typeface="+mn-lt"/>
            </a:endParaRPr>
          </a:p>
          <a:p>
            <a:pPr algn="l" fontAlgn="base"/>
            <a:r>
              <a:rPr lang="en-US" b="0" i="0">
                <a:solidFill>
                  <a:srgbClr val="212121"/>
                </a:solidFill>
                <a:effectLst/>
                <a:latin typeface="+mn-lt"/>
              </a:rPr>
              <a:t>﻿</a:t>
            </a:r>
          </a:p>
          <a:p>
            <a:pPr algn="l" fontAlgn="base">
              <a:buFont typeface="Arial" panose="020B0604020202020204" pitchFamily="34" charset="0"/>
              <a:buChar char="•"/>
            </a:pPr>
            <a:r>
              <a:rPr lang="en-US" b="0" i="0">
                <a:solidFill>
                  <a:srgbClr val="212121"/>
                </a:solidFill>
                <a:effectLst/>
                <a:latin typeface="+mn-lt"/>
              </a:rPr>
              <a:t>Improves your ability to comprehend your own emotions</a:t>
            </a:r>
          </a:p>
          <a:p>
            <a:pPr algn="l" fontAlgn="base">
              <a:buFont typeface="Arial" panose="020B0604020202020204" pitchFamily="34" charset="0"/>
              <a:buChar char="•"/>
            </a:pPr>
            <a:r>
              <a:rPr lang="en-US" b="0" i="0">
                <a:solidFill>
                  <a:srgbClr val="212121"/>
                </a:solidFill>
                <a:effectLst/>
                <a:latin typeface="+mn-lt"/>
              </a:rPr>
              <a:t>Helps you learn how to recognize the emotions of others</a:t>
            </a:r>
          </a:p>
          <a:p>
            <a:pPr algn="l" fontAlgn="base">
              <a:buFont typeface="Arial" panose="020B0604020202020204" pitchFamily="34" charset="0"/>
              <a:buChar char="•"/>
            </a:pPr>
            <a:r>
              <a:rPr lang="en-US" b="0" i="0">
                <a:solidFill>
                  <a:srgbClr val="212121"/>
                </a:solidFill>
                <a:effectLst/>
                <a:latin typeface="+mn-lt"/>
              </a:rPr>
              <a:t>Strengthens your ability to control your emotions</a:t>
            </a:r>
          </a:p>
          <a:p>
            <a:pPr algn="l" fontAlgn="base">
              <a:buFont typeface="Arial" panose="020B0604020202020204" pitchFamily="34" charset="0"/>
              <a:buChar char="•"/>
            </a:pPr>
            <a:endParaRPr lang="en-US" b="0" i="0">
              <a:solidFill>
                <a:srgbClr val="212121"/>
              </a:solidFill>
              <a:effectLst/>
              <a:latin typeface="+mn-lt"/>
            </a:endParaRPr>
          </a:p>
          <a:p>
            <a:pPr algn="l" fontAlgn="base"/>
            <a:r>
              <a:rPr lang="en-US" b="0" i="0">
                <a:solidFill>
                  <a:srgbClr val="212121"/>
                </a:solidFill>
                <a:effectLst/>
                <a:latin typeface="+mn-lt"/>
              </a:rPr>
              <a:t>By practicing mindfulness every day, you will develop this part of your brain and make it stronger. Then, when you find yourself in a stressful situation, it will be easier to switch on the mindful part of your mind.</a:t>
            </a:r>
            <a:r>
              <a:rPr lang="en-US" b="0" i="0" u="none" strike="noStrike" baseline="30000">
                <a:solidFill>
                  <a:srgbClr val="0000EE"/>
                </a:solidFill>
                <a:effectLst/>
                <a:latin typeface="+mn-lt"/>
              </a:rPr>
              <a:t>5</a:t>
            </a:r>
            <a:r>
              <a:rPr lang="en-US" b="0" i="0">
                <a:solidFill>
                  <a:srgbClr val="212121"/>
                </a:solidFill>
                <a:effectLst/>
                <a:latin typeface="+mn-lt"/>
              </a:rPr>
              <a:t>﻿ If you still find yourself having trouble with this concept, try keeping notes throughout the day about situations that cause you to feel strong emotions.</a:t>
            </a:r>
          </a:p>
          <a:p>
            <a:pPr algn="l" fontAlgn="base"/>
            <a:endParaRPr lang="en-US" b="0" i="0">
              <a:solidFill>
                <a:srgbClr val="212121"/>
              </a:solidFill>
              <a:effectLst/>
              <a:latin typeface="+mn-lt"/>
            </a:endParaRPr>
          </a:p>
          <a:p>
            <a:pPr algn="l" fontAlgn="base"/>
            <a:r>
              <a:rPr lang="en-US" b="0" i="0">
                <a:solidFill>
                  <a:srgbClr val="212121"/>
                </a:solidFill>
                <a:effectLst/>
                <a:latin typeface="+mn-lt"/>
              </a:rPr>
              <a:t>Stress Management</a:t>
            </a:r>
          </a:p>
          <a:p>
            <a:pPr algn="l" fontAlgn="base"/>
            <a:r>
              <a:rPr lang="en-US" b="0" i="0">
                <a:solidFill>
                  <a:srgbClr val="212121"/>
                </a:solidFill>
                <a:effectLst/>
                <a:latin typeface="+mn-lt"/>
              </a:rPr>
              <a:t>Another key to preventing amygdala hijacking is being aware of your stressors and identifying when </a:t>
            </a:r>
            <a:r>
              <a:rPr lang="en-US" b="0" i="0" u="sng">
                <a:solidFill>
                  <a:srgbClr val="1A55AD"/>
                </a:solidFill>
                <a:effectLst/>
                <a:latin typeface="+mn-lt"/>
                <a:hlinkClick r:id="rId14"/>
              </a:rPr>
              <a:t>acute, everyday stress</a:t>
            </a:r>
            <a:r>
              <a:rPr lang="en-US" b="0" i="0">
                <a:solidFill>
                  <a:srgbClr val="212121"/>
                </a:solidFill>
                <a:effectLst/>
                <a:latin typeface="+mn-lt"/>
              </a:rPr>
              <a:t> has turned into </a:t>
            </a:r>
            <a:r>
              <a:rPr lang="en-US" b="0" i="0" u="sng">
                <a:solidFill>
                  <a:srgbClr val="1A55AD"/>
                </a:solidFill>
                <a:effectLst/>
                <a:latin typeface="+mn-lt"/>
                <a:hlinkClick r:id="rId15"/>
              </a:rPr>
              <a:t>chronic stress</a:t>
            </a:r>
            <a:r>
              <a:rPr lang="en-US" b="0" i="0">
                <a:solidFill>
                  <a:srgbClr val="212121"/>
                </a:solidFill>
                <a:effectLst/>
                <a:latin typeface="+mn-lt"/>
              </a:rPr>
              <a:t>. If you find yourself constantly in a state of stress, employing stress management techniques can help.</a:t>
            </a:r>
          </a:p>
          <a:p>
            <a:pPr algn="l" fontAlgn="base"/>
            <a:endParaRPr lang="en-US" b="0" i="0">
              <a:solidFill>
                <a:srgbClr val="212121"/>
              </a:solidFill>
              <a:effectLst/>
              <a:latin typeface="+mn-lt"/>
            </a:endParaRPr>
          </a:p>
          <a:p>
            <a:pPr algn="l" fontAlgn="base"/>
            <a:r>
              <a:rPr lang="en-US" b="0" i="0">
                <a:solidFill>
                  <a:srgbClr val="212121"/>
                </a:solidFill>
                <a:effectLst/>
                <a:latin typeface="+mn-lt"/>
              </a:rPr>
              <a:t>Effective stress management should include fast-acting stress relievers (like </a:t>
            </a:r>
            <a:r>
              <a:rPr lang="en-US" b="0" i="0" u="sng">
                <a:solidFill>
                  <a:srgbClr val="1A55AD"/>
                </a:solidFill>
                <a:effectLst/>
                <a:latin typeface="+mn-lt"/>
                <a:hlinkClick r:id="rId16"/>
              </a:rPr>
              <a:t>breathing exercises</a:t>
            </a:r>
            <a:r>
              <a:rPr lang="en-US" b="0" i="0">
                <a:solidFill>
                  <a:srgbClr val="212121"/>
                </a:solidFill>
                <a:effectLst/>
                <a:latin typeface="+mn-lt"/>
              </a:rPr>
              <a:t>) for immediate relief in stressful situations as well as healthy habits that reduce overall stress (like </a:t>
            </a:r>
            <a:r>
              <a:rPr lang="en-US" b="0" i="0" u="sng">
                <a:solidFill>
                  <a:srgbClr val="1A55AD"/>
                </a:solidFill>
                <a:effectLst/>
                <a:latin typeface="+mn-lt"/>
                <a:hlinkClick r:id="rId17"/>
              </a:rPr>
              <a:t>exercise</a:t>
            </a:r>
            <a:r>
              <a:rPr lang="en-US" b="0" i="0">
                <a:solidFill>
                  <a:srgbClr val="212121"/>
                </a:solidFill>
                <a:effectLst/>
                <a:latin typeface="+mn-lt"/>
              </a:rPr>
              <a:t>, meditation, and journaling).</a:t>
            </a:r>
          </a:p>
          <a:p>
            <a:pPr algn="l" fontAlgn="base"/>
            <a:endParaRPr lang="en-US" b="0" i="0">
              <a:solidFill>
                <a:srgbClr val="212121"/>
              </a:solidFill>
              <a:effectLst/>
              <a:latin typeface="+mn-lt"/>
            </a:endParaRPr>
          </a:p>
          <a:p>
            <a:pPr algn="l" fontAlgn="base"/>
            <a:r>
              <a:rPr lang="en-US" b="0" i="0">
                <a:solidFill>
                  <a:srgbClr val="212121"/>
                </a:solidFill>
                <a:effectLst/>
                <a:latin typeface="+mn-lt"/>
              </a:rPr>
              <a:t>Coping</a:t>
            </a:r>
          </a:p>
          <a:p>
            <a:pPr algn="l" fontAlgn="base"/>
            <a:r>
              <a:rPr lang="en-US" b="0" i="0">
                <a:solidFill>
                  <a:srgbClr val="212121"/>
                </a:solidFill>
                <a:effectLst/>
                <a:latin typeface="+mn-lt"/>
              </a:rPr>
              <a:t>Though very effective in preventing amygdala hijacks, it can take time to learn and incorporate mindfulness and stress management into your daily routine. If despite your best efforts at prevention, you find yourself in the middle of a hijack, there are a number of things you can do to quickly get your unwanted emotions under control:</a:t>
            </a:r>
          </a:p>
          <a:p>
            <a:pPr algn="l" fontAlgn="base"/>
            <a:endParaRPr lang="en-US" b="0" i="0">
              <a:solidFill>
                <a:srgbClr val="212121"/>
              </a:solidFill>
              <a:effectLst/>
              <a:latin typeface="+mn-lt"/>
            </a:endParaRPr>
          </a:p>
          <a:p>
            <a:pPr algn="l" fontAlgn="base">
              <a:buFont typeface="Arial" panose="020B0604020202020204" pitchFamily="34" charset="0"/>
              <a:buChar char="•"/>
            </a:pPr>
            <a:r>
              <a:rPr lang="en-US" b="1" i="0">
                <a:solidFill>
                  <a:srgbClr val="212121"/>
                </a:solidFill>
                <a:effectLst/>
                <a:latin typeface="+mn-lt"/>
              </a:rPr>
              <a:t>Name it.</a:t>
            </a:r>
            <a:r>
              <a:rPr lang="en-US" b="0" i="0">
                <a:solidFill>
                  <a:srgbClr val="212121"/>
                </a:solidFill>
                <a:effectLst/>
                <a:latin typeface="+mn-lt"/>
              </a:rPr>
              <a:t> Notice when you've been triggered and identify what's triggering you. Notice changes in your tone, tightness in your chest or stomach, clenching in your jaw or hands, etc. In these moments, say to yourself, "I'm feeling triggered right now.“</a:t>
            </a:r>
          </a:p>
          <a:p>
            <a:pPr algn="l" fontAlgn="base">
              <a:buFont typeface="Arial" panose="020B0604020202020204" pitchFamily="34" charset="0"/>
              <a:buChar char="•"/>
            </a:pPr>
            <a:endParaRPr lang="en-US" b="0" i="0">
              <a:solidFill>
                <a:srgbClr val="212121"/>
              </a:solidFill>
              <a:effectLst/>
              <a:latin typeface="+mn-lt"/>
            </a:endParaRPr>
          </a:p>
          <a:p>
            <a:pPr algn="l" fontAlgn="base">
              <a:buFont typeface="Arial" panose="020B0604020202020204" pitchFamily="34" charset="0"/>
              <a:buChar char="•"/>
            </a:pPr>
            <a:r>
              <a:rPr lang="en-US" b="1" i="0">
                <a:solidFill>
                  <a:srgbClr val="212121"/>
                </a:solidFill>
                <a:effectLst/>
                <a:latin typeface="+mn-lt"/>
              </a:rPr>
              <a:t>Remember the 10-second rule</a:t>
            </a:r>
            <a:r>
              <a:rPr lang="en-US" b="0" i="0">
                <a:solidFill>
                  <a:srgbClr val="212121"/>
                </a:solidFill>
                <a:effectLst/>
                <a:latin typeface="+mn-lt"/>
              </a:rPr>
              <a:t>.</a:t>
            </a:r>
            <a:r>
              <a:rPr lang="en-US" b="1" i="0">
                <a:solidFill>
                  <a:srgbClr val="212121"/>
                </a:solidFill>
                <a:effectLst/>
                <a:latin typeface="+mn-lt"/>
              </a:rPr>
              <a:t> </a:t>
            </a:r>
            <a:r>
              <a:rPr lang="en-US" b="0" i="0">
                <a:solidFill>
                  <a:srgbClr val="212121"/>
                </a:solidFill>
                <a:effectLst/>
                <a:latin typeface="+mn-lt"/>
              </a:rPr>
              <a:t>It takes the chemicals that are released during the amygdala hijacking about 10 seconds to dissipate. Using this time to focus on something pleasant will prevent your amygdala from taking control and causing an emotional reaction</a:t>
            </a:r>
          </a:p>
          <a:p>
            <a:pPr algn="l" fontAlgn="base">
              <a:buFont typeface="Arial" panose="020B0604020202020204" pitchFamily="34" charset="0"/>
              <a:buChar char="•"/>
            </a:pPr>
            <a:endParaRPr lang="en-US" b="0" i="0">
              <a:solidFill>
                <a:srgbClr val="212121"/>
              </a:solidFill>
              <a:effectLst/>
              <a:latin typeface="+mn-lt"/>
            </a:endParaRPr>
          </a:p>
          <a:p>
            <a:pPr algn="l" fontAlgn="base">
              <a:buFont typeface="Arial" panose="020B0604020202020204" pitchFamily="34" charset="0"/>
              <a:buChar char="•"/>
            </a:pPr>
            <a:r>
              <a:rPr lang="en-US" b="1" i="0">
                <a:solidFill>
                  <a:srgbClr val="212121"/>
                </a:solidFill>
                <a:effectLst/>
                <a:latin typeface="+mn-lt"/>
              </a:rPr>
              <a:t>Breathe</a:t>
            </a:r>
            <a:r>
              <a:rPr lang="en-US" b="0" i="0">
                <a:solidFill>
                  <a:srgbClr val="212121"/>
                </a:solidFill>
                <a:effectLst/>
                <a:latin typeface="+mn-lt"/>
              </a:rPr>
              <a:t>. Become aware of your breath and slow it down. When you slow down your breathing and make it rhythmic, you activate the </a:t>
            </a:r>
            <a:r>
              <a:rPr lang="en-US" b="0" i="0" u="sng">
                <a:solidFill>
                  <a:srgbClr val="1A55AD"/>
                </a:solidFill>
                <a:effectLst/>
                <a:latin typeface="+mn-lt"/>
                <a:hlinkClick r:id="rId18"/>
              </a:rPr>
              <a:t>parasympathetic nervous system</a:t>
            </a:r>
            <a:r>
              <a:rPr lang="en-US" b="0" i="0">
                <a:solidFill>
                  <a:srgbClr val="212121"/>
                </a:solidFill>
                <a:effectLst/>
                <a:latin typeface="+mn-lt"/>
              </a:rPr>
              <a:t> which is your rest response. This type of deep breathing calms down your nervous system and allows you to make thoughtful decisions in stressful times.</a:t>
            </a:r>
            <a:endParaRPr lang="en-US" b="0" i="0" u="none" strike="noStrike" baseline="30000">
              <a:solidFill>
                <a:srgbClr val="0000EE"/>
              </a:solidFill>
              <a:effectLst/>
              <a:latin typeface="+mn-lt"/>
            </a:endParaRPr>
          </a:p>
          <a:p>
            <a:pPr algn="l" fontAlgn="base">
              <a:buFont typeface="Arial" panose="020B0604020202020204" pitchFamily="34" charset="0"/>
              <a:buChar char="•"/>
            </a:pPr>
            <a:endParaRPr lang="en-US" b="0" i="0">
              <a:solidFill>
                <a:srgbClr val="212121"/>
              </a:solidFill>
              <a:effectLst/>
              <a:latin typeface="+mn-lt"/>
            </a:endParaRPr>
          </a:p>
          <a:p>
            <a:pPr algn="l" fontAlgn="base">
              <a:buFont typeface="Arial" panose="020B0604020202020204" pitchFamily="34" charset="0"/>
              <a:buChar char="•"/>
            </a:pPr>
            <a:r>
              <a:rPr lang="en-US" b="1" i="0">
                <a:solidFill>
                  <a:srgbClr val="212121"/>
                </a:solidFill>
                <a:effectLst/>
                <a:latin typeface="+mn-lt"/>
              </a:rPr>
              <a:t>Draw on mindfulness.</a:t>
            </a:r>
            <a:r>
              <a:rPr lang="en-US" b="0" i="0">
                <a:solidFill>
                  <a:srgbClr val="212121"/>
                </a:solidFill>
                <a:effectLst/>
                <a:latin typeface="+mn-lt"/>
              </a:rPr>
              <a:t> Look around you and notice things in the environment. This will help you to move out of your head and back into the present.</a:t>
            </a:r>
          </a:p>
          <a:p>
            <a:pPr algn="l" fontAlgn="base">
              <a:buFont typeface="Arial" panose="020B0604020202020204" pitchFamily="34" charset="0"/>
              <a:buChar char="•"/>
            </a:pPr>
            <a:endParaRPr lang="en-US" b="0" i="0">
              <a:solidFill>
                <a:srgbClr val="212121"/>
              </a:solidFill>
              <a:effectLst/>
              <a:latin typeface="+mn-lt"/>
            </a:endParaRPr>
          </a:p>
          <a:p>
            <a:pPr algn="l" fontAlgn="base">
              <a:buFont typeface="Arial" panose="020B0604020202020204" pitchFamily="34" charset="0"/>
              <a:buChar char="•"/>
            </a:pPr>
            <a:r>
              <a:rPr lang="en-US" b="1" i="0">
                <a:solidFill>
                  <a:srgbClr val="212121"/>
                </a:solidFill>
                <a:effectLst/>
                <a:latin typeface="+mn-lt"/>
              </a:rPr>
              <a:t>Take a timeout. </a:t>
            </a:r>
            <a:r>
              <a:rPr lang="en-US" b="0" i="0">
                <a:solidFill>
                  <a:srgbClr val="212121"/>
                </a:solidFill>
                <a:effectLst/>
                <a:latin typeface="+mn-lt"/>
              </a:rPr>
              <a:t>If you are truly feeling out of control, excuse yourself from the situation you are in to get a hold of your emotions.</a:t>
            </a:r>
          </a:p>
          <a:p>
            <a:pPr algn="l" fontAlgn="base">
              <a:buFont typeface="Arial" panose="020B0604020202020204" pitchFamily="34" charset="0"/>
              <a:buChar char="•"/>
            </a:pPr>
            <a:endParaRPr lang="en-US" b="0" i="0">
              <a:solidFill>
                <a:srgbClr val="212121"/>
              </a:solidFill>
              <a:effectLst/>
              <a:latin typeface="+mn-lt"/>
            </a:endParaRPr>
          </a:p>
          <a:p>
            <a:pPr algn="l" fontAlgn="base"/>
            <a:r>
              <a:rPr lang="en-US" b="0" i="0">
                <a:solidFill>
                  <a:srgbClr val="212121"/>
                </a:solidFill>
                <a:effectLst/>
                <a:latin typeface="+mn-lt"/>
              </a:rPr>
              <a:t>While preventing an overreaction in the first place or diffusing it in the moment may be the ultimate goal, it's OK to slip up. If you do find yourself in the aftermath of a full-blown amygdala hijack, take some time to acknowledge your actions and review what happened.</a:t>
            </a:r>
          </a:p>
          <a:p>
            <a:pPr algn="l" fontAlgn="base"/>
            <a:endParaRPr lang="en-US" b="0" i="0">
              <a:solidFill>
                <a:srgbClr val="212121"/>
              </a:solidFill>
              <a:effectLst/>
              <a:latin typeface="+mn-lt"/>
            </a:endParaRPr>
          </a:p>
          <a:p>
            <a:pPr algn="l" fontAlgn="base"/>
            <a:r>
              <a:rPr lang="en-US" b="0" i="0">
                <a:solidFill>
                  <a:srgbClr val="212121"/>
                </a:solidFill>
                <a:effectLst/>
                <a:latin typeface="+mn-lt"/>
              </a:rPr>
              <a:t>Spending some time thinking about your reactions—especially when they aren't a reflection of your best self—can help to shift you toward a mindful way of viewing your experience. Over time, this practice will help to develop your emotional intelligence as well.</a:t>
            </a:r>
          </a:p>
          <a:p>
            <a:pPr algn="l" fontAlgn="base">
              <a:buFont typeface="Arial" panose="020B0604020202020204" pitchFamily="34" charset="0"/>
              <a:buChar char="•"/>
            </a:pPr>
            <a:endParaRPr lang="en-US" b="0" i="0">
              <a:solidFill>
                <a:srgbClr val="212121"/>
              </a:solidFill>
              <a:effectLst/>
              <a:latin typeface="+mn-lt"/>
            </a:endParaRPr>
          </a:p>
          <a:p>
            <a:pPr algn="l" fontAlgn="base"/>
            <a:endParaRPr lang="en-US" b="0" i="0">
              <a:solidFill>
                <a:srgbClr val="212121"/>
              </a:solidFill>
              <a:effectLst/>
              <a:latin typeface="+mn-lt"/>
            </a:endParaRPr>
          </a:p>
          <a:p>
            <a:pPr algn="l" fontAlgn="base"/>
            <a:endParaRPr lang="en-US" b="0" i="0">
              <a:solidFill>
                <a:srgbClr val="212121"/>
              </a:solidFill>
              <a:effectLst/>
              <a:latin typeface="+mn-lt"/>
            </a:endParaRP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18</a:t>
            </a:fld>
            <a:endParaRPr lang="en-US"/>
          </a:p>
        </p:txBody>
      </p:sp>
    </p:spTree>
    <p:extLst>
      <p:ext uri="{BB962C8B-B14F-4D97-AF65-F5344CB8AC3E}">
        <p14:creationId xmlns:p14="http://schemas.microsoft.com/office/powerpoint/2010/main" val="3155732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You don’t have to worry on whether you have low or high emotional intelligence. I have a compiled this list of over 9 </a:t>
            </a:r>
            <a:r>
              <a:rPr lang="en-US" sz="1800" err="1">
                <a:solidFill>
                  <a:srgbClr val="000000"/>
                </a:solidFill>
                <a:effectLst/>
                <a:latin typeface="+mn-lt"/>
                <a:ea typeface="Times New Roman" panose="02020603050405020304" pitchFamily="18" charset="0"/>
                <a:cs typeface="Times New Roman" panose="02020603050405020304" pitchFamily="18" charset="0"/>
              </a:rPr>
              <a:t>behaviours</a:t>
            </a:r>
            <a:r>
              <a:rPr lang="en-US" sz="1800">
                <a:solidFill>
                  <a:srgbClr val="000000"/>
                </a:solidFill>
                <a:effectLst/>
                <a:latin typeface="+mn-lt"/>
                <a:ea typeface="Times New Roman" panose="02020603050405020304" pitchFamily="18" charset="0"/>
                <a:cs typeface="Times New Roman" panose="02020603050405020304" pitchFamily="18" charset="0"/>
              </a:rPr>
              <a:t> that you can adopt to help improve emotional intelligence.</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Keep Track of Your Feelings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How many times during the day do you stop everything you are doing and just take a deep breath?</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Most of the day we are busy and live a hectic lifestyle. It is very easy to lose track of your feelings and emotions. It is important to center ourselves at least once in 2 hours.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Centering yourself is quite easy, all you need to do is perform some easy breathing exercises. You can perform a quick and effective exercise in 60 seconds. Breathing exercises would help relax your nerves and give you better control of your emotions.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Learn what Triggers your Emotions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While learning how to improve emotional intelligence, you should also try to understand the kind of things that triggers your emotions.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When you are conscious of what can get you angry, it would be easier for you to avoid such instances. You would also know how to react when faced with situations that would normally make you uncomfortable since you already prepared for it.</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Respond Instead of Reacting During Conflict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It is very normal to face instances of conflict as you go about your daily tasks. It is also normal to have outbursts of anger during conflict, but it isn’t the best approach.</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Emotional intelligent people make an effort to stay calm during times of crisis. They ensure that they do not act impulsively.</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An emotional intelligent individual understands that the main goal during conflict is finding a suitable resolution for both parties. So all their actions and emotions are geared toward reaching this goal in an amicable manner.</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Be Responsible For your Feelings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You have to accept that you are in charge of your feelings. Your emotions and behavior comes directly from you. It is not hereditary. The moment you accept that and stop blaming others for your action or reactions, you are a step closer to becoming more emotionally intelligent.</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Improve your Listening Skills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An emotional intelligent individual listens to understand instead of just waiting for their turn to speak. Before speaking they ensure that they understand what message the person they are in conversation with is trying to relay.</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Not only do they listen to words, they are also pay attention to the non verbal aspects of the conversation.</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Look at Yourself Objectively</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This might be quite difficult for you to do on your own. Majority of the time we would be bias in the analysis of ourselves and characters.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You would need the input of your friends and family. Ask them what they think your weaknesses are. Write them down and work on improving them.</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Compare what they tell you and the perception that you already have about yourself. This way you know what areas to improve.</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Be open to feedback</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An important </a:t>
            </a:r>
            <a:r>
              <a:rPr lang="en-US" sz="1800" err="1">
                <a:solidFill>
                  <a:srgbClr val="000000"/>
                </a:solidFill>
                <a:effectLst/>
                <a:latin typeface="+mn-lt"/>
                <a:ea typeface="Times New Roman" panose="02020603050405020304" pitchFamily="18" charset="0"/>
                <a:cs typeface="Times New Roman" panose="02020603050405020304" pitchFamily="18" charset="0"/>
              </a:rPr>
              <a:t>behaviour</a:t>
            </a:r>
            <a:r>
              <a:rPr lang="en-US" sz="1800">
                <a:solidFill>
                  <a:srgbClr val="000000"/>
                </a:solidFill>
                <a:effectLst/>
                <a:latin typeface="+mn-lt"/>
                <a:ea typeface="Times New Roman" panose="02020603050405020304" pitchFamily="18" charset="0"/>
                <a:cs typeface="Times New Roman" panose="02020603050405020304" pitchFamily="18" charset="0"/>
              </a:rPr>
              <a:t> to develop that can help improve emotional intelligence is learning how to take criticism well.</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People with high emotional intelligence would try to understand where the critique is coming from instead of getting angry or offended immediately. After this, they find constructive ways to find a solution to these issues.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They see constructive criticisms as an avenue to improve on themselves.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Know your stressors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Know the things that stresses you out and take a proactive step to reduce or entirely get rid of these stressors where it is possible.</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If you know that going to work without eating in the morning </a:t>
            </a:r>
            <a:r>
              <a:rPr lang="en-US" sz="1800" err="1">
                <a:solidFill>
                  <a:srgbClr val="000000"/>
                </a:solidFill>
                <a:effectLst/>
                <a:latin typeface="+mn-lt"/>
                <a:ea typeface="Times New Roman" panose="02020603050405020304" pitchFamily="18" charset="0"/>
                <a:cs typeface="Times New Roman" panose="02020603050405020304" pitchFamily="18" charset="0"/>
              </a:rPr>
              <a:t>destablizes</a:t>
            </a:r>
            <a:r>
              <a:rPr lang="en-US" sz="1800">
                <a:solidFill>
                  <a:srgbClr val="000000"/>
                </a:solidFill>
                <a:effectLst/>
                <a:latin typeface="+mn-lt"/>
                <a:ea typeface="Times New Roman" panose="02020603050405020304" pitchFamily="18" charset="0"/>
                <a:cs typeface="Times New Roman" panose="02020603050405020304" pitchFamily="18" charset="0"/>
              </a:rPr>
              <a:t> you, make an effort to wake up early in the morning to prepare breakfast before going to work.</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An important stressor that most people don’t realize is lack of sleep. Inadequate sleep can have tremendous effects on your emotions.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b="1">
                <a:solidFill>
                  <a:srgbClr val="000000"/>
                </a:solidFill>
                <a:effectLst/>
                <a:latin typeface="+mn-lt"/>
                <a:ea typeface="Times New Roman" panose="02020603050405020304" pitchFamily="18" charset="0"/>
                <a:cs typeface="Times New Roman" panose="02020603050405020304" pitchFamily="18" charset="0"/>
              </a:rPr>
              <a:t>Keep a Journal</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A journal is a good way to keep track of things that occurred during the day. Documenting your activities during the day would help you highlight what you are doing, your emotional state and also pinpoint areas that gives you problems.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You would also be able to keep track of trends, understand your stressors better and improve the quality of your life in the process.</a:t>
            </a:r>
            <a:endParaRPr lang="en-US" sz="1800">
              <a:effectLst/>
              <a:latin typeface="+mn-lt"/>
              <a:ea typeface="Calibri" panose="020F0502020204030204" pitchFamily="34" charset="0"/>
              <a:cs typeface="Times New Roman" panose="02020603050405020304" pitchFamily="18" charset="0"/>
            </a:endParaRPr>
          </a:p>
          <a:p>
            <a:pPr marL="0" marR="0" fontAlgn="base">
              <a:lnSpc>
                <a:spcPct val="107000"/>
              </a:lnSpc>
              <a:spcBef>
                <a:spcPts val="0"/>
              </a:spcBef>
              <a:spcAft>
                <a:spcPts val="0"/>
              </a:spcAft>
            </a:pPr>
            <a:r>
              <a:rPr lang="en-US" sz="1800">
                <a:solidFill>
                  <a:srgbClr val="000000"/>
                </a:solidFill>
                <a:effectLst/>
                <a:latin typeface="+mn-lt"/>
                <a:ea typeface="Times New Roman" panose="02020603050405020304" pitchFamily="18" charset="0"/>
                <a:cs typeface="Times New Roman" panose="02020603050405020304" pitchFamily="18" charset="0"/>
              </a:rPr>
              <a:t> </a:t>
            </a:r>
            <a:endParaRPr lang="en-US" sz="180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mn-lt"/>
                <a:ea typeface="Calibri" panose="020F0502020204030204" pitchFamily="34" charset="0"/>
                <a:cs typeface="Times New Roman" panose="02020603050405020304" pitchFamily="18" charset="0"/>
              </a:rPr>
              <a:t> </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19</a:t>
            </a:fld>
            <a:endParaRPr lang="en-US"/>
          </a:p>
        </p:txBody>
      </p:sp>
    </p:spTree>
    <p:extLst>
      <p:ext uri="{BB962C8B-B14F-4D97-AF65-F5344CB8AC3E}">
        <p14:creationId xmlns:p14="http://schemas.microsoft.com/office/powerpoint/2010/main" val="3018484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3D44CC-68FF-4904-98C2-9136498648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508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A3D44CC-68FF-4904-98C2-9136498648DC}" type="slidenum">
              <a:rPr lang="en-US" smtClean="0"/>
              <a:t>2</a:t>
            </a:fld>
            <a:endParaRPr lang="en-US"/>
          </a:p>
        </p:txBody>
      </p:sp>
    </p:spTree>
    <p:extLst>
      <p:ext uri="{BB962C8B-B14F-4D97-AF65-F5344CB8AC3E}">
        <p14:creationId xmlns:p14="http://schemas.microsoft.com/office/powerpoint/2010/main" val="1769245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1AAD3A-53F7-46C3-91B9-2CA10FCAE12D}" type="slidenum">
              <a:rPr kumimoji="0" lang="en-N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099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cs typeface="Calibri"/>
            </a:endParaRPr>
          </a:p>
        </p:txBody>
      </p:sp>
      <p:sp>
        <p:nvSpPr>
          <p:cNvPr id="4" name="Slide Number Placeholder 3"/>
          <p:cNvSpPr>
            <a:spLocks noGrp="1"/>
          </p:cNvSpPr>
          <p:nvPr>
            <p:ph type="sldNum" sz="quarter" idx="5"/>
          </p:nvPr>
        </p:nvSpPr>
        <p:spPr/>
        <p:txBody>
          <a:bodyPr/>
          <a:lstStyle/>
          <a:p>
            <a:fld id="{5A3D44CC-68FF-4904-98C2-9136498648DC}" type="slidenum">
              <a:rPr lang="en-US" smtClean="0"/>
              <a:t>4</a:t>
            </a:fld>
            <a:endParaRPr lang="en-US"/>
          </a:p>
        </p:txBody>
      </p:sp>
    </p:spTree>
    <p:extLst>
      <p:ext uri="{BB962C8B-B14F-4D97-AF65-F5344CB8AC3E}">
        <p14:creationId xmlns:p14="http://schemas.microsoft.com/office/powerpoint/2010/main" val="2919139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5</a:t>
            </a:fld>
            <a:endParaRPr lang="en-US"/>
          </a:p>
        </p:txBody>
      </p:sp>
    </p:spTree>
    <p:extLst>
      <p:ext uri="{BB962C8B-B14F-4D97-AF65-F5344CB8AC3E}">
        <p14:creationId xmlns:p14="http://schemas.microsoft.com/office/powerpoint/2010/main" val="3724759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333333"/>
                </a:solidFill>
                <a:effectLst/>
                <a:latin typeface="+mn-lt"/>
              </a:rPr>
              <a:t>Answer: A 86%</a:t>
            </a:r>
          </a:p>
        </p:txBody>
      </p:sp>
      <p:sp>
        <p:nvSpPr>
          <p:cNvPr id="4" name="Slide Number Placeholder 3"/>
          <p:cNvSpPr>
            <a:spLocks noGrp="1"/>
          </p:cNvSpPr>
          <p:nvPr>
            <p:ph type="sldNum" sz="quarter" idx="5"/>
          </p:nvPr>
        </p:nvSpPr>
        <p:spPr/>
        <p:txBody>
          <a:bodyPr/>
          <a:lstStyle/>
          <a:p>
            <a:fld id="{5A3D44CC-68FF-4904-98C2-9136498648DC}" type="slidenum">
              <a:rPr lang="en-US" smtClean="0"/>
              <a:t>6</a:t>
            </a:fld>
            <a:endParaRPr lang="en-US"/>
          </a:p>
        </p:txBody>
      </p:sp>
    </p:spTree>
    <p:extLst>
      <p:ext uri="{BB962C8B-B14F-4D97-AF65-F5344CB8AC3E}">
        <p14:creationId xmlns:p14="http://schemas.microsoft.com/office/powerpoint/2010/main" val="10688946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a:latin typeface="+mn-lt"/>
                <a:cs typeface="Arial" panose="020B0604020202020204" pitchFamily="34" charset="0"/>
              </a:rPr>
              <a:t>In practical terms, this means being aware that emotions can drive our behavior and impact people (positively and negatively), and learning how to manage those emotions – both our own and others.</a:t>
            </a:r>
            <a:endParaRPr lang="en-US" b="0" i="0">
              <a:solidFill>
                <a:srgbClr val="666666"/>
              </a:solidFill>
              <a:effectLst/>
              <a:latin typeface="+mn-lt"/>
            </a:endParaRPr>
          </a:p>
          <a:p>
            <a:pPr algn="l" fontAlgn="base"/>
            <a:endParaRPr lang="en-US" b="0" i="0">
              <a:solidFill>
                <a:srgbClr val="666666"/>
              </a:solidFill>
              <a:effectLst/>
              <a:latin typeface="+mn-lt"/>
            </a:endParaRPr>
          </a:p>
          <a:p>
            <a:pPr algn="l" fontAlgn="base"/>
            <a:r>
              <a:rPr lang="en-US" b="0" i="0">
                <a:solidFill>
                  <a:srgbClr val="666666"/>
                </a:solidFill>
                <a:effectLst/>
                <a:latin typeface="+mn-lt"/>
              </a:rPr>
              <a:t>Managing emotions is especially important in situations when we are under pressure. For example, when we are…</a:t>
            </a:r>
          </a:p>
          <a:p>
            <a:pPr algn="l" fontAlgn="base"/>
            <a:endParaRPr lang="en-US" b="0" i="0">
              <a:solidFill>
                <a:srgbClr val="666666"/>
              </a:solidFill>
              <a:effectLst/>
              <a:latin typeface="+mn-lt"/>
            </a:endParaRPr>
          </a:p>
          <a:p>
            <a:pPr algn="l" fontAlgn="base">
              <a:buFont typeface="Arial" panose="020B0604020202020204" pitchFamily="34" charset="0"/>
              <a:buChar char="•"/>
            </a:pPr>
            <a:r>
              <a:rPr lang="en-US" b="0" i="0">
                <a:solidFill>
                  <a:srgbClr val="666666"/>
                </a:solidFill>
                <a:effectLst/>
                <a:latin typeface="+mn-lt"/>
              </a:rPr>
              <a:t>Giving and receiving feedback</a:t>
            </a:r>
          </a:p>
          <a:p>
            <a:pPr algn="l" fontAlgn="base">
              <a:buFont typeface="Arial" panose="020B0604020202020204" pitchFamily="34" charset="0"/>
              <a:buChar char="•"/>
            </a:pPr>
            <a:r>
              <a:rPr lang="en-US" b="0" i="0">
                <a:solidFill>
                  <a:srgbClr val="666666"/>
                </a:solidFill>
                <a:effectLst/>
                <a:latin typeface="+mn-lt"/>
              </a:rPr>
              <a:t>Meeting tight deadlines</a:t>
            </a:r>
          </a:p>
          <a:p>
            <a:pPr algn="l" fontAlgn="base">
              <a:buFont typeface="Arial" panose="020B0604020202020204" pitchFamily="34" charset="0"/>
              <a:buChar char="•"/>
            </a:pPr>
            <a:r>
              <a:rPr lang="en-US" b="0" i="0">
                <a:solidFill>
                  <a:srgbClr val="666666"/>
                </a:solidFill>
                <a:effectLst/>
                <a:latin typeface="+mn-lt"/>
              </a:rPr>
              <a:t>Dealing with challenging relationships</a:t>
            </a:r>
          </a:p>
          <a:p>
            <a:pPr algn="l" fontAlgn="base">
              <a:buFont typeface="Arial" panose="020B0604020202020204" pitchFamily="34" charset="0"/>
              <a:buChar char="•"/>
            </a:pPr>
            <a:r>
              <a:rPr lang="en-US" b="0" i="0">
                <a:solidFill>
                  <a:srgbClr val="666666"/>
                </a:solidFill>
                <a:effectLst/>
                <a:latin typeface="+mn-lt"/>
              </a:rPr>
              <a:t>Not having enough resources</a:t>
            </a:r>
          </a:p>
          <a:p>
            <a:pPr algn="l" fontAlgn="base">
              <a:buFont typeface="Arial" panose="020B0604020202020204" pitchFamily="34" charset="0"/>
              <a:buChar char="•"/>
            </a:pPr>
            <a:r>
              <a:rPr lang="en-US" b="0" i="0">
                <a:solidFill>
                  <a:srgbClr val="666666"/>
                </a:solidFill>
                <a:effectLst/>
                <a:latin typeface="+mn-lt"/>
              </a:rPr>
              <a:t>Navigating change</a:t>
            </a:r>
          </a:p>
          <a:p>
            <a:pPr algn="l" fontAlgn="base">
              <a:buFont typeface="Arial" panose="020B0604020202020204" pitchFamily="34" charset="0"/>
              <a:buChar char="•"/>
            </a:pPr>
            <a:r>
              <a:rPr lang="en-US" b="0" i="0">
                <a:solidFill>
                  <a:srgbClr val="666666"/>
                </a:solidFill>
                <a:effectLst/>
                <a:latin typeface="+mn-lt"/>
              </a:rPr>
              <a:t>Working through setbacks and failure</a:t>
            </a: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7</a:t>
            </a:fld>
            <a:endParaRPr lang="en-US"/>
          </a:p>
        </p:txBody>
      </p:sp>
    </p:spTree>
    <p:extLst>
      <p:ext uri="{BB962C8B-B14F-4D97-AF65-F5344CB8AC3E}">
        <p14:creationId xmlns:p14="http://schemas.microsoft.com/office/powerpoint/2010/main" val="3329541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a:solidFill>
                  <a:srgbClr val="141414"/>
                </a:solidFill>
                <a:effectLst/>
                <a:latin typeface="+mn-lt"/>
              </a:rPr>
              <a:t>Emotional intelligence (EQ) is the “something” in each of us that is a bit intangible. It affects how we manage behavior, navigate social complexities, and make personal decisions that achieve positive results. Emotional intelligence is your ability to recognize and understand emotions in yourself and others, and your ability to use this awareness to manage your behavior and relationships.</a:t>
            </a:r>
            <a:endParaRPr lang="en-US" b="0" i="0">
              <a:solidFill>
                <a:srgbClr val="666666"/>
              </a:solidFill>
              <a:effectLst/>
              <a:latin typeface="+mn-lt"/>
            </a:endParaRPr>
          </a:p>
          <a:p>
            <a:pPr algn="l" fontAlgn="base"/>
            <a:endParaRPr lang="en-US" b="0" i="0">
              <a:solidFill>
                <a:srgbClr val="666666"/>
              </a:solidFill>
              <a:effectLst/>
              <a:latin typeface="+mn-lt"/>
            </a:endParaRPr>
          </a:p>
          <a:p>
            <a:pPr algn="l" fontAlgn="base"/>
            <a:r>
              <a:rPr lang="en-US" b="0" i="0">
                <a:solidFill>
                  <a:srgbClr val="666666"/>
                </a:solidFill>
                <a:effectLst/>
                <a:latin typeface="+mn-lt"/>
              </a:rPr>
              <a:t>It’s a scientific fact that emotions precede thought. When emotions run high, they change the way our brains function…diminishing our cognitive abilities, decision-making powers, and even interpersonal skills. Understanding and managing our emotions (and the emotions of others) helps us to be more successful in both our personal and professional lives.</a:t>
            </a:r>
          </a:p>
          <a:p>
            <a:pPr algn="l" fontAlgn="base"/>
            <a:endParaRPr lang="en-US" b="0" i="0">
              <a:solidFill>
                <a:srgbClr val="666666"/>
              </a:solidFill>
              <a:effectLst/>
              <a:latin typeface="+mn-lt"/>
            </a:endParaRPr>
          </a:p>
          <a:p>
            <a:pPr algn="l" fontAlgn="base">
              <a:buFont typeface="Arial" panose="020B0604020202020204" pitchFamily="34" charset="0"/>
              <a:buNone/>
            </a:pPr>
            <a:endParaRPr lang="en-US" b="0" i="0">
              <a:solidFill>
                <a:srgbClr val="666666"/>
              </a:solidFill>
              <a:effectLst/>
              <a:latin typeface="+mn-lt"/>
            </a:endParaRPr>
          </a:p>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8</a:t>
            </a:fld>
            <a:endParaRPr lang="en-US"/>
          </a:p>
        </p:txBody>
      </p:sp>
    </p:spTree>
    <p:extLst>
      <p:ext uri="{BB962C8B-B14F-4D97-AF65-F5344CB8AC3E}">
        <p14:creationId xmlns:p14="http://schemas.microsoft.com/office/powerpoint/2010/main" val="2396788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a:p>
        </p:txBody>
      </p:sp>
      <p:sp>
        <p:nvSpPr>
          <p:cNvPr id="4" name="Slide Number Placeholder 3"/>
          <p:cNvSpPr>
            <a:spLocks noGrp="1"/>
          </p:cNvSpPr>
          <p:nvPr>
            <p:ph type="sldNum" sz="quarter" idx="5"/>
          </p:nvPr>
        </p:nvSpPr>
        <p:spPr/>
        <p:txBody>
          <a:bodyPr/>
          <a:lstStyle/>
          <a:p>
            <a:fld id="{5A3D44CC-68FF-4904-98C2-9136498648DC}" type="slidenum">
              <a:rPr lang="en-US" smtClean="0"/>
              <a:t>9</a:t>
            </a:fld>
            <a:endParaRPr lang="en-US"/>
          </a:p>
        </p:txBody>
      </p:sp>
    </p:spTree>
    <p:extLst>
      <p:ext uri="{BB962C8B-B14F-4D97-AF65-F5344CB8AC3E}">
        <p14:creationId xmlns:p14="http://schemas.microsoft.com/office/powerpoint/2010/main" val="2553660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004F6D"/>
                </a:solidFill>
                <a:effectLst/>
                <a:latin typeface="+mn-lt"/>
              </a:rPr>
              <a:t>What Is Emotional Intelligence in the Workplace?</a:t>
            </a:r>
          </a:p>
          <a:p>
            <a:pPr algn="l"/>
            <a:r>
              <a:rPr lang="en-US" b="0" i="0">
                <a:solidFill>
                  <a:srgbClr val="000000"/>
                </a:solidFill>
                <a:effectLst/>
                <a:latin typeface="+mn-lt"/>
              </a:rPr>
              <a:t>Emotional intelligence consists of </a:t>
            </a:r>
            <a:r>
              <a:rPr lang="en-US" b="0" i="0" u="none" strike="noStrike">
                <a:solidFill>
                  <a:srgbClr val="007CAD"/>
                </a:solidFill>
                <a:effectLst/>
                <a:latin typeface="+mn-lt"/>
              </a:rPr>
              <a:t>three main components</a:t>
            </a:r>
            <a:r>
              <a:rPr lang="en-US" b="0" i="0">
                <a:solidFill>
                  <a:srgbClr val="000000"/>
                </a:solidFill>
                <a:effectLst/>
                <a:latin typeface="+mn-lt"/>
              </a:rPr>
              <a:t>:</a:t>
            </a:r>
          </a:p>
          <a:p>
            <a:pPr algn="l"/>
            <a:endParaRPr lang="en-US" b="0" i="0">
              <a:solidFill>
                <a:srgbClr val="000000"/>
              </a:solidFill>
              <a:effectLst/>
              <a:latin typeface="+mn-lt"/>
            </a:endParaRPr>
          </a:p>
          <a:p>
            <a:pPr algn="l">
              <a:buFont typeface="+mj-lt"/>
              <a:buAutoNum type="arabicPeriod"/>
            </a:pPr>
            <a:r>
              <a:rPr lang="en-US" b="0" i="0">
                <a:solidFill>
                  <a:srgbClr val="000000"/>
                </a:solidFill>
                <a:effectLst/>
                <a:latin typeface="+mn-lt"/>
              </a:rPr>
              <a:t>Accurately identifying your emotions and the emotions of others.</a:t>
            </a:r>
          </a:p>
          <a:p>
            <a:pPr algn="l">
              <a:buFont typeface="+mj-lt"/>
              <a:buAutoNum type="arabicPeriod"/>
            </a:pPr>
            <a:r>
              <a:rPr lang="en-US" b="0" i="0">
                <a:solidFill>
                  <a:srgbClr val="000000"/>
                </a:solidFill>
                <a:effectLst/>
                <a:latin typeface="+mn-lt"/>
              </a:rPr>
              <a:t>Managing emotions, which includes controlling your emotions and the ability to influence others’ emotions (like calming them down or cheering them up).</a:t>
            </a:r>
          </a:p>
          <a:p>
            <a:pPr algn="l">
              <a:buFont typeface="+mj-lt"/>
              <a:buAutoNum type="arabicPeriod"/>
            </a:pPr>
            <a:r>
              <a:rPr lang="en-US" b="0" i="0">
                <a:solidFill>
                  <a:srgbClr val="000000"/>
                </a:solidFill>
                <a:effectLst/>
                <a:latin typeface="+mn-lt"/>
              </a:rPr>
              <a:t>Using emotions and applying them to tasks like thinking and problem-solving.</a:t>
            </a:r>
          </a:p>
          <a:p>
            <a:pPr algn="l">
              <a:buFont typeface="+mj-lt"/>
              <a:buAutoNum type="arabicPeriod"/>
            </a:pPr>
            <a:endParaRPr lang="en-US" b="0" i="0">
              <a:solidFill>
                <a:srgbClr val="000000"/>
              </a:solidFill>
              <a:effectLst/>
              <a:latin typeface="+mn-lt"/>
            </a:endParaRPr>
          </a:p>
          <a:p>
            <a:pPr algn="l"/>
            <a:r>
              <a:rPr lang="en-US" b="0" i="0">
                <a:solidFill>
                  <a:srgbClr val="000000"/>
                </a:solidFill>
                <a:effectLst/>
                <a:latin typeface="+mn-lt"/>
              </a:rPr>
              <a:t>Employees who possess these abilities generally have higher emotional intelligence. And those with higher emotional intelligence tend to be more successful at work because they are better able to:</a:t>
            </a:r>
          </a:p>
          <a:p>
            <a:pPr algn="l"/>
            <a:endParaRPr lang="en-US" b="0" i="0">
              <a:solidFill>
                <a:srgbClr val="000000"/>
              </a:solidFill>
              <a:effectLst/>
              <a:latin typeface="+mn-lt"/>
            </a:endParaRPr>
          </a:p>
          <a:p>
            <a:pPr algn="l">
              <a:buFont typeface="Arial" panose="020B0604020202020204" pitchFamily="34" charset="0"/>
              <a:buChar char="•"/>
            </a:pPr>
            <a:r>
              <a:rPr lang="en-US" b="0" i="0">
                <a:solidFill>
                  <a:srgbClr val="000000"/>
                </a:solidFill>
                <a:effectLst/>
                <a:latin typeface="+mn-lt"/>
              </a:rPr>
              <a:t>Solve problems</a:t>
            </a:r>
          </a:p>
          <a:p>
            <a:pPr algn="l">
              <a:buFont typeface="Arial" panose="020B0604020202020204" pitchFamily="34" charset="0"/>
              <a:buChar char="•"/>
            </a:pPr>
            <a:r>
              <a:rPr lang="en-US" b="0" i="0">
                <a:solidFill>
                  <a:srgbClr val="000000"/>
                </a:solidFill>
                <a:effectLst/>
                <a:latin typeface="+mn-lt"/>
              </a:rPr>
              <a:t>Keep cool under pressure</a:t>
            </a:r>
          </a:p>
          <a:p>
            <a:pPr algn="l">
              <a:buFont typeface="Arial" panose="020B0604020202020204" pitchFamily="34" charset="0"/>
              <a:buChar char="•"/>
            </a:pPr>
            <a:r>
              <a:rPr lang="en-US" b="0" i="0">
                <a:solidFill>
                  <a:srgbClr val="000000"/>
                </a:solidFill>
                <a:effectLst/>
                <a:latin typeface="+mn-lt"/>
              </a:rPr>
              <a:t>Resolve conflicts</a:t>
            </a:r>
          </a:p>
          <a:p>
            <a:pPr algn="l">
              <a:buFont typeface="Arial" panose="020B0604020202020204" pitchFamily="34" charset="0"/>
              <a:buChar char="•"/>
            </a:pPr>
            <a:r>
              <a:rPr lang="en-US" b="0" i="0">
                <a:solidFill>
                  <a:srgbClr val="000000"/>
                </a:solidFill>
                <a:effectLst/>
                <a:latin typeface="+mn-lt"/>
              </a:rPr>
              <a:t>Listen, reflect, and respond to constructive criticism</a:t>
            </a:r>
          </a:p>
          <a:p>
            <a:pPr algn="l">
              <a:buFont typeface="Arial" panose="020B0604020202020204" pitchFamily="34" charset="0"/>
              <a:buChar char="•"/>
            </a:pPr>
            <a:endParaRPr lang="en-US" b="0" i="0">
              <a:solidFill>
                <a:srgbClr val="000000"/>
              </a:solidFill>
              <a:effectLst/>
              <a:latin typeface="+mn-lt"/>
            </a:endParaRPr>
          </a:p>
          <a:p>
            <a:pPr algn="l"/>
            <a:r>
              <a:rPr lang="en-US" b="0" i="0">
                <a:solidFill>
                  <a:srgbClr val="000000"/>
                </a:solidFill>
                <a:effectLst/>
                <a:latin typeface="+mn-lt"/>
              </a:rPr>
              <a:t>In fact, </a:t>
            </a:r>
            <a:r>
              <a:rPr lang="en-US" b="0" i="0" u="none" strike="noStrike">
                <a:solidFill>
                  <a:srgbClr val="007CAD"/>
                </a:solidFill>
                <a:effectLst/>
                <a:latin typeface="+mn-lt"/>
              </a:rPr>
              <a:t>one survey</a:t>
            </a:r>
            <a:r>
              <a:rPr lang="en-US" b="0" i="0">
                <a:solidFill>
                  <a:srgbClr val="000000"/>
                </a:solidFill>
                <a:effectLst/>
                <a:latin typeface="+mn-lt"/>
              </a:rPr>
              <a:t> found emotional intelligence is the strongest predictor of high performance, with 90% of top performers ranking high in emotional intelligence.</a:t>
            </a:r>
          </a:p>
          <a:p>
            <a:pPr algn="l"/>
            <a:endParaRPr lang="en-US" b="0" i="0">
              <a:solidFill>
                <a:srgbClr val="000000"/>
              </a:solidFill>
              <a:effectLst/>
              <a:latin typeface="+mn-lt"/>
            </a:endParaRPr>
          </a:p>
          <a:p>
            <a:pPr algn="l"/>
            <a:r>
              <a:rPr lang="en-US" b="0" i="0">
                <a:solidFill>
                  <a:srgbClr val="141414"/>
                </a:solidFill>
                <a:effectLst/>
                <a:latin typeface="+mn-lt"/>
              </a:rPr>
              <a:t>ow much of an impact does emotional intelligence have on your professional success? The short answer is: a lot! It’s a powerful way to focus your energy in one direction with a tremendous result. </a:t>
            </a:r>
            <a:r>
              <a:rPr lang="en-US" b="0" i="0" u="none" strike="noStrike" err="1">
                <a:solidFill>
                  <a:srgbClr val="141414"/>
                </a:solidFill>
                <a:effectLst/>
                <a:latin typeface="+mn-lt"/>
              </a:rPr>
              <a:t>TalentSmart</a:t>
            </a:r>
            <a:r>
              <a:rPr lang="en-US" b="0" i="0">
                <a:solidFill>
                  <a:srgbClr val="141414"/>
                </a:solidFill>
                <a:effectLst/>
                <a:latin typeface="+mn-lt"/>
              </a:rPr>
              <a:t> tested emotional intelligence alongside 33 other important workplace skills, and found that emotional intelligence is the strongest predictor of performance, explaining a full 58% of success in all types of jobs.</a:t>
            </a:r>
          </a:p>
          <a:p>
            <a:pPr algn="l"/>
            <a:endParaRPr lang="en-US" b="0" i="0">
              <a:solidFill>
                <a:srgbClr val="141414"/>
              </a:solidFill>
              <a:effectLst/>
              <a:latin typeface="+mn-lt"/>
            </a:endParaRPr>
          </a:p>
          <a:p>
            <a:pPr algn="l"/>
            <a:r>
              <a:rPr lang="en-US" b="0" i="0">
                <a:solidFill>
                  <a:srgbClr val="141414"/>
                </a:solidFill>
                <a:effectLst/>
                <a:latin typeface="+mn-lt"/>
              </a:rPr>
              <a:t>Your emotional intelligence is the foundation for a host of critical skills—it impacts most everything you do and say each day.</a:t>
            </a:r>
          </a:p>
          <a:p>
            <a:pPr algn="l"/>
            <a:endParaRPr lang="en-US" b="0" i="0">
              <a:solidFill>
                <a:srgbClr val="141414"/>
              </a:solidFill>
              <a:effectLst/>
              <a:latin typeface="+mn-lt"/>
            </a:endParaRPr>
          </a:p>
          <a:p>
            <a:pPr algn="l"/>
            <a:r>
              <a:rPr lang="en-US" b="0" i="0">
                <a:solidFill>
                  <a:srgbClr val="141414"/>
                </a:solidFill>
                <a:effectLst/>
                <a:latin typeface="+mn-lt"/>
              </a:rPr>
              <a:t>Of all the people we’ve studied at work, we've found that 90% of top performers are also high in emotional intelligence. On the flip side, just 20% of bottom performers are high in emotional intelligence. You can be a top performer without emotional intelligence, but the chances are slim.</a:t>
            </a:r>
          </a:p>
          <a:p>
            <a:pPr algn="l"/>
            <a:endParaRPr lang="en-US" b="0" i="0">
              <a:solidFill>
                <a:srgbClr val="141414"/>
              </a:solidFill>
              <a:effectLst/>
              <a:latin typeface="+mn-lt"/>
            </a:endParaRPr>
          </a:p>
          <a:p>
            <a:pPr algn="l"/>
            <a:r>
              <a:rPr lang="en-US" b="0" i="0">
                <a:solidFill>
                  <a:srgbClr val="141414"/>
                </a:solidFill>
                <a:effectLst/>
                <a:latin typeface="+mn-lt"/>
              </a:rPr>
              <a:t>Naturally, people with a high degree of emotional intelligence make more money—an average of $29,000 more per year than people with a low degree of emotional intelligence. The link between emotional intelligence and earnings is so direct that every point increase in emotional intelligence adds $1,300 to an annual salary. These findings hold true for people in all industries, at all levels, in every region of the world. We haven’t yet been able to find a job in which performance and pay aren’t tied closely to emotional intelligence.</a:t>
            </a:r>
            <a:endParaRPr lang="en-US" b="0" i="0">
              <a:solidFill>
                <a:srgbClr val="000000"/>
              </a:solidFill>
              <a:effectLst/>
              <a:latin typeface="+mn-lt"/>
            </a:endParaRPr>
          </a:p>
          <a:p>
            <a:pPr algn="l"/>
            <a:endParaRPr lang="en-US" b="0" i="0">
              <a:solidFill>
                <a:srgbClr val="000000"/>
              </a:solidFill>
              <a:effectLst/>
              <a:latin typeface="+mn-lt"/>
            </a:endParaRPr>
          </a:p>
          <a:p>
            <a:pPr algn="l"/>
            <a:r>
              <a:rPr lang="en-US" b="1" i="0">
                <a:solidFill>
                  <a:srgbClr val="004F6D"/>
                </a:solidFill>
                <a:effectLst/>
                <a:latin typeface="+mn-lt"/>
              </a:rPr>
              <a:t>Using Emotional Intelligence for Professional Success</a:t>
            </a:r>
          </a:p>
          <a:p>
            <a:pPr algn="l"/>
            <a:r>
              <a:rPr lang="en-US" b="0" i="0">
                <a:solidFill>
                  <a:srgbClr val="000000"/>
                </a:solidFill>
                <a:effectLst/>
                <a:latin typeface="+mn-lt"/>
              </a:rPr>
              <a:t>Using your emotional intelligence can help you attain workplace success. Here’s how.</a:t>
            </a:r>
          </a:p>
          <a:p>
            <a:pPr algn="l"/>
            <a:endParaRPr lang="en-US" b="0" i="0">
              <a:solidFill>
                <a:srgbClr val="000000"/>
              </a:solidFill>
              <a:effectLst/>
              <a:latin typeface="+mn-lt"/>
            </a:endParaRPr>
          </a:p>
          <a:p>
            <a:pPr algn="l"/>
            <a:r>
              <a:rPr lang="en-US" b="0" i="0">
                <a:solidFill>
                  <a:srgbClr val="004F6D"/>
                </a:solidFill>
                <a:effectLst/>
                <a:latin typeface="+mn-lt"/>
              </a:rPr>
              <a:t>1. Helps You Be Self-Motivated</a:t>
            </a:r>
          </a:p>
          <a:p>
            <a:pPr algn="l"/>
            <a:r>
              <a:rPr lang="en-US" b="0" i="0">
                <a:solidFill>
                  <a:srgbClr val="000000"/>
                </a:solidFill>
                <a:effectLst/>
                <a:latin typeface="+mn-lt"/>
              </a:rPr>
              <a:t>Individuals with high levels of emotional intelligence tend to be self-motivated. The primary force behind their motivation is not title or money. What drives emotionally intelligent people is their intrinsic motivation—a sense of ambition.</a:t>
            </a:r>
          </a:p>
          <a:p>
            <a:pPr algn="l"/>
            <a:endParaRPr lang="en-US" b="0" i="0">
              <a:solidFill>
                <a:srgbClr val="000000"/>
              </a:solidFill>
              <a:effectLst/>
              <a:latin typeface="+mn-lt"/>
            </a:endParaRPr>
          </a:p>
          <a:p>
            <a:pPr algn="l"/>
            <a:r>
              <a:rPr lang="en-US" b="0" i="0">
                <a:solidFill>
                  <a:srgbClr val="000000"/>
                </a:solidFill>
                <a:effectLst/>
                <a:latin typeface="+mn-lt"/>
              </a:rPr>
              <a:t>These individuals possess the self-drive to achieve and improve, readiness to act on opportunities, a commitment to personal and organizational goals, and the capability to stay positive and keep on going in the face of setbacks.</a:t>
            </a:r>
          </a:p>
          <a:p>
            <a:pPr algn="l"/>
            <a:endParaRPr lang="en-US" b="0" i="0">
              <a:solidFill>
                <a:srgbClr val="000000"/>
              </a:solidFill>
              <a:effectLst/>
              <a:latin typeface="+mn-lt"/>
            </a:endParaRPr>
          </a:p>
          <a:p>
            <a:pPr algn="l"/>
            <a:r>
              <a:rPr lang="en-US" b="0" i="0">
                <a:solidFill>
                  <a:srgbClr val="004F6D"/>
                </a:solidFill>
                <a:effectLst/>
                <a:latin typeface="+mn-lt"/>
              </a:rPr>
              <a:t>2. Increases Self-Awareness</a:t>
            </a:r>
          </a:p>
          <a:p>
            <a:pPr algn="l"/>
            <a:r>
              <a:rPr lang="en-US" b="0" i="0">
                <a:solidFill>
                  <a:srgbClr val="000000"/>
                </a:solidFill>
                <a:effectLst/>
                <a:latin typeface="+mn-lt"/>
              </a:rPr>
              <a:t>Self-awareness is the cornerstone of emotional intelligence and is also influential in our personal and organizational growth. </a:t>
            </a:r>
            <a:r>
              <a:rPr lang="en-US" b="0" i="0" u="none" strike="noStrike">
                <a:solidFill>
                  <a:srgbClr val="007CAD"/>
                </a:solidFill>
                <a:effectLst/>
                <a:latin typeface="+mn-lt"/>
                <a:hlinkClick r:id="rId3"/>
              </a:rPr>
              <a:t>Studies have found</a:t>
            </a:r>
            <a:r>
              <a:rPr lang="en-US" b="0" i="0">
                <a:solidFill>
                  <a:srgbClr val="000000"/>
                </a:solidFill>
                <a:effectLst/>
                <a:latin typeface="+mn-lt"/>
              </a:rPr>
              <a:t> that employees with high emotional intelligence tend to be much more self-aware.</a:t>
            </a:r>
          </a:p>
          <a:p>
            <a:pPr algn="l"/>
            <a:endParaRPr lang="en-US" b="0" i="0">
              <a:solidFill>
                <a:srgbClr val="000000"/>
              </a:solidFill>
              <a:effectLst/>
              <a:latin typeface="+mn-lt"/>
            </a:endParaRPr>
          </a:p>
          <a:p>
            <a:pPr algn="l"/>
            <a:r>
              <a:rPr lang="en-US" b="0" i="0">
                <a:solidFill>
                  <a:srgbClr val="000000"/>
                </a:solidFill>
                <a:effectLst/>
                <a:latin typeface="+mn-lt"/>
              </a:rPr>
              <a:t>They understand and realize how their actions can affect other colleagues. Their performance is not affected by their resentment or grievance. They take feedback and criticism positively and are typically ready to learn from their mistakes.</a:t>
            </a:r>
          </a:p>
          <a:p>
            <a:pPr algn="l"/>
            <a:endParaRPr lang="en-US" b="0" i="0">
              <a:solidFill>
                <a:srgbClr val="000000"/>
              </a:solidFill>
              <a:effectLst/>
              <a:latin typeface="+mn-lt"/>
            </a:endParaRPr>
          </a:p>
          <a:p>
            <a:pPr algn="l"/>
            <a:r>
              <a:rPr lang="en-US" b="0" i="0">
                <a:solidFill>
                  <a:srgbClr val="004F6D"/>
                </a:solidFill>
                <a:effectLst/>
                <a:latin typeface="+mn-lt"/>
              </a:rPr>
              <a:t>3. Boosts Positivity</a:t>
            </a:r>
          </a:p>
          <a:p>
            <a:pPr algn="l"/>
            <a:r>
              <a:rPr lang="en-US" b="0" i="0">
                <a:solidFill>
                  <a:srgbClr val="000000"/>
                </a:solidFill>
                <a:effectLst/>
                <a:latin typeface="+mn-lt"/>
              </a:rPr>
              <a:t>A high level of emotional intelligence empowers positivity. Employees with a positive attitude don’t hide from arduous endeavors, and they consider failure a learning opportunity.</a:t>
            </a:r>
          </a:p>
          <a:p>
            <a:pPr algn="l"/>
            <a:r>
              <a:rPr lang="en-US" b="0" i="0">
                <a:solidFill>
                  <a:srgbClr val="000000"/>
                </a:solidFill>
                <a:effectLst/>
                <a:latin typeface="+mn-lt"/>
              </a:rPr>
              <a:t>A positive attitude enables you to be more creative, resourceful, flexible, and open-minded.</a:t>
            </a:r>
          </a:p>
          <a:p>
            <a:pPr algn="l"/>
            <a:endParaRPr lang="en-US" b="0" i="0">
              <a:solidFill>
                <a:srgbClr val="000000"/>
              </a:solidFill>
              <a:effectLst/>
              <a:latin typeface="+mn-lt"/>
            </a:endParaRPr>
          </a:p>
          <a:p>
            <a:pPr algn="l"/>
            <a:r>
              <a:rPr lang="en-US" b="0" i="0">
                <a:solidFill>
                  <a:srgbClr val="004F6D"/>
                </a:solidFill>
                <a:effectLst/>
                <a:latin typeface="+mn-lt"/>
              </a:rPr>
              <a:t>4. Increases Empathy</a:t>
            </a:r>
          </a:p>
          <a:p>
            <a:pPr algn="l"/>
            <a:r>
              <a:rPr lang="en-US" b="0" i="0">
                <a:solidFill>
                  <a:srgbClr val="000000"/>
                </a:solidFill>
                <a:effectLst/>
                <a:latin typeface="+mn-lt"/>
              </a:rPr>
              <a:t>Empathy among employees leads to stronger relationships, mutual respect, trust, and openness. It helps you have a better understanding of your colleague’s situation, actively listen, and act accordingly. Empathy enables everyone to operate better as a team, connect with colleagues, and genuinely work together to achieve their common organizational goals.</a:t>
            </a:r>
          </a:p>
          <a:p>
            <a:pPr algn="l"/>
            <a:endParaRPr lang="en-US" b="0" i="0">
              <a:solidFill>
                <a:srgbClr val="000000"/>
              </a:solidFill>
              <a:effectLst/>
              <a:latin typeface="+mn-lt"/>
            </a:endParaRPr>
          </a:p>
          <a:p>
            <a:pPr algn="l"/>
            <a:r>
              <a:rPr lang="en-US" b="0" i="0">
                <a:solidFill>
                  <a:srgbClr val="004F6D"/>
                </a:solidFill>
                <a:effectLst/>
                <a:latin typeface="+mn-lt"/>
              </a:rPr>
              <a:t>5. Helps You Embrace Change</a:t>
            </a:r>
          </a:p>
          <a:p>
            <a:pPr algn="l"/>
            <a:r>
              <a:rPr lang="en-US" b="0" i="0">
                <a:solidFill>
                  <a:srgbClr val="000000"/>
                </a:solidFill>
                <a:effectLst/>
                <a:latin typeface="+mn-lt"/>
              </a:rPr>
              <a:t>Individuals with high levels of emotional intelligence don’t run away in the face of change—they typically embrace it. They understand and accept that change is the only constant in life.</a:t>
            </a:r>
          </a:p>
          <a:p>
            <a:pPr algn="l"/>
            <a:r>
              <a:rPr lang="en-US" b="0" i="0">
                <a:solidFill>
                  <a:srgbClr val="000000"/>
                </a:solidFill>
                <a:effectLst/>
                <a:latin typeface="+mn-lt"/>
              </a:rPr>
              <a:t>They’re also able to effectively and efficiently handle the psychological challenges associated with change. They’re able to manage several diverse demands from their stakeholders and shift priorities with ease.</a:t>
            </a:r>
          </a:p>
        </p:txBody>
      </p:sp>
      <p:sp>
        <p:nvSpPr>
          <p:cNvPr id="4" name="Slide Number Placeholder 3"/>
          <p:cNvSpPr>
            <a:spLocks noGrp="1"/>
          </p:cNvSpPr>
          <p:nvPr>
            <p:ph type="sldNum" sz="quarter" idx="5"/>
          </p:nvPr>
        </p:nvSpPr>
        <p:spPr/>
        <p:txBody>
          <a:bodyPr/>
          <a:lstStyle/>
          <a:p>
            <a:fld id="{5A3D44CC-68FF-4904-98C2-9136498648DC}" type="slidenum">
              <a:rPr lang="en-US" smtClean="0"/>
              <a:t>10</a:t>
            </a:fld>
            <a:endParaRPr lang="en-US"/>
          </a:p>
        </p:txBody>
      </p:sp>
    </p:spTree>
    <p:extLst>
      <p:ext uri="{BB962C8B-B14F-4D97-AF65-F5344CB8AC3E}">
        <p14:creationId xmlns:p14="http://schemas.microsoft.com/office/powerpoint/2010/main" val="4288908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2.svg"/><Relationship Id="rId5" Type="http://schemas.openxmlformats.org/officeDocument/2006/relationships/image" Target="../media/image12.svg"/><Relationship Id="rId10" Type="http://schemas.openxmlformats.org/officeDocument/2006/relationships/image" Target="../media/image1.png"/><Relationship Id="rId4" Type="http://schemas.openxmlformats.org/officeDocument/2006/relationships/image" Target="../media/image11.png"/><Relationship Id="rId9" Type="http://schemas.openxmlformats.org/officeDocument/2006/relationships/image" Target="../media/image4.sv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1CFC8-FE27-4398-BBB8-43AB4B08E5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7B24E0-B2F4-4170-B6CC-35C81FC5C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E8328D-A35A-454A-A957-71C0909E3B01}"/>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A4E159E2-6DF5-4A9F-9827-119A4964EF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D623C2-42A4-4BF9-BE4D-A604A763AE15}"/>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416262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16E21-21ED-4156-B3BA-CE09D3EF3B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247B334-1D81-4CD9-969F-984233B065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43E2E8-8A4A-45FB-8A2C-F4D0400A5FBC}"/>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1D693052-1623-4F04-AAE9-C50CD0A4F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E2B9AC-4BA1-413B-8F1D-0844CDB42BCE}"/>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371337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7CD4D7-FB73-43C9-AB50-BE858AD13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304F41-D517-4DEC-AAA4-1DF678228A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E6A39F-5347-481A-A366-DCEE51CE3929}"/>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30D73E22-D01E-414A-A89E-0720F7F889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737C98-24EB-4632-9693-4AC098ACC41D}"/>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1431483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F4E5FB9-6E08-44F3-9069-A98AD544676F}"/>
              </a:ext>
            </a:extLst>
          </p:cNvPr>
          <p:cNvSpPr/>
          <p:nvPr userDrawn="1"/>
        </p:nvSpPr>
        <p:spPr>
          <a:xfrm>
            <a:off x="0" y="6144426"/>
            <a:ext cx="12192000" cy="71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a:extLst>
              <a:ext uri="{FF2B5EF4-FFF2-40B4-BE49-F238E27FC236}">
                <a16:creationId xmlns:a16="http://schemas.microsoft.com/office/drawing/2014/main" id="{91C5C550-B6DC-4DAD-B999-8B5EF5B6CC7B}"/>
              </a:ext>
            </a:extLst>
          </p:cNvPr>
          <p:cNvSpPr/>
          <p:nvPr userDrawn="1"/>
        </p:nvSpPr>
        <p:spPr>
          <a:xfrm rot="10800000">
            <a:off x="0" y="0"/>
            <a:ext cx="10161918" cy="108000"/>
          </a:xfrm>
          <a:prstGeom prst="rect">
            <a:avLst/>
          </a:prstGeom>
          <a:gradFill flip="none" rotWithShape="1">
            <a:gsLst>
              <a:gs pos="0">
                <a:srgbClr val="ED1B2F"/>
              </a:gs>
              <a:gs pos="100000">
                <a:srgbClr val="ED1B2F">
                  <a:lumMod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9" name="Graphic 8">
            <a:extLst>
              <a:ext uri="{FF2B5EF4-FFF2-40B4-BE49-F238E27FC236}">
                <a16:creationId xmlns:a16="http://schemas.microsoft.com/office/drawing/2014/main" id="{F6B77F82-EE54-44E3-A92D-29A6D82050A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161918" y="-1"/>
            <a:ext cx="1886400" cy="1886400"/>
          </a:xfrm>
          <a:prstGeom prst="rect">
            <a:avLst/>
          </a:prstGeom>
        </p:spPr>
      </p:pic>
    </p:spTree>
    <p:extLst>
      <p:ext uri="{BB962C8B-B14F-4D97-AF65-F5344CB8AC3E}">
        <p14:creationId xmlns:p14="http://schemas.microsoft.com/office/powerpoint/2010/main" val="2794094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asic">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39B862-8EE7-423F-B654-66791C0E25DD}"/>
              </a:ext>
            </a:extLst>
          </p:cNvPr>
          <p:cNvSpPr/>
          <p:nvPr userDrawn="1"/>
        </p:nvSpPr>
        <p:spPr>
          <a:xfrm rot="10800000">
            <a:off x="0" y="-2"/>
            <a:ext cx="10967337" cy="54003"/>
          </a:xfrm>
          <a:prstGeom prst="rect">
            <a:avLst/>
          </a:prstGeom>
          <a:gradFill flip="none" rotWithShape="1">
            <a:gsLst>
              <a:gs pos="0">
                <a:srgbClr val="ED1B2F"/>
              </a:gs>
              <a:gs pos="100000">
                <a:srgbClr val="ED1B2F">
                  <a:lumMod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Graphic 6">
            <a:extLst>
              <a:ext uri="{FF2B5EF4-FFF2-40B4-BE49-F238E27FC236}">
                <a16:creationId xmlns:a16="http://schemas.microsoft.com/office/drawing/2014/main" id="{541C2049-C058-4853-83CF-ECF66639CF13}"/>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7337" y="0"/>
            <a:ext cx="1080000" cy="1080000"/>
          </a:xfrm>
          <a:prstGeom prst="rect">
            <a:avLst/>
          </a:prstGeom>
        </p:spPr>
      </p:pic>
      <p:sp>
        <p:nvSpPr>
          <p:cNvPr id="8" name="Rectangle 7">
            <a:extLst>
              <a:ext uri="{FF2B5EF4-FFF2-40B4-BE49-F238E27FC236}">
                <a16:creationId xmlns:a16="http://schemas.microsoft.com/office/drawing/2014/main" id="{B7E3DBD1-ED00-403B-B211-3E50B0383861}"/>
              </a:ext>
            </a:extLst>
          </p:cNvPr>
          <p:cNvSpPr/>
          <p:nvPr userDrawn="1"/>
        </p:nvSpPr>
        <p:spPr>
          <a:xfrm>
            <a:off x="143682" y="6490990"/>
            <a:ext cx="367009" cy="367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bg1"/>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bg1"/>
              </a:solidFill>
            </a:endParaRPr>
          </a:p>
        </p:txBody>
      </p:sp>
      <p:pic>
        <p:nvPicPr>
          <p:cNvPr id="9" name="Graphic 8">
            <a:extLst>
              <a:ext uri="{FF2B5EF4-FFF2-40B4-BE49-F238E27FC236}">
                <a16:creationId xmlns:a16="http://schemas.microsoft.com/office/drawing/2014/main" id="{5208A96B-A2CC-4849-9725-7F79D650459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960" y="6561623"/>
            <a:ext cx="1831544" cy="187641"/>
          </a:xfrm>
          <a:prstGeom prst="rect">
            <a:avLst/>
          </a:prstGeom>
        </p:spPr>
      </p:pic>
    </p:spTree>
    <p:extLst>
      <p:ext uri="{BB962C8B-B14F-4D97-AF65-F5344CB8AC3E}">
        <p14:creationId xmlns:p14="http://schemas.microsoft.com/office/powerpoint/2010/main" val="356794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Feature (Red)">
    <p:bg>
      <p:bgPr>
        <a:gradFill flip="none" rotWithShape="1">
          <a:gsLst>
            <a:gs pos="62000">
              <a:schemeClr val="accent1"/>
            </a:gs>
            <a:gs pos="100000">
              <a:schemeClr val="accent1">
                <a:lumMod val="7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14E7892-1438-471E-9AF0-AC06C35B12F5}"/>
              </a:ext>
            </a:extLst>
          </p:cNvPr>
          <p:cNvSpPr/>
          <p:nvPr userDrawn="1"/>
        </p:nvSpPr>
        <p:spPr>
          <a:xfrm rot="10800000">
            <a:off x="0" y="0"/>
            <a:ext cx="10967337" cy="54000"/>
          </a:xfrm>
          <a:prstGeom prst="rect">
            <a:avLst/>
          </a:prstGeom>
          <a:gradFill flip="none" rotWithShape="1">
            <a:gsLst>
              <a:gs pos="0">
                <a:schemeClr val="tx1">
                  <a:alpha val="20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Graphic 6">
            <a:extLst>
              <a:ext uri="{FF2B5EF4-FFF2-40B4-BE49-F238E27FC236}">
                <a16:creationId xmlns:a16="http://schemas.microsoft.com/office/drawing/2014/main" id="{375129B2-08EC-4FEF-93C7-A2058E86BCB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7337" y="0"/>
            <a:ext cx="1080000" cy="1080000"/>
          </a:xfrm>
          <a:prstGeom prst="rect">
            <a:avLst/>
          </a:prstGeom>
        </p:spPr>
      </p:pic>
      <p:sp>
        <p:nvSpPr>
          <p:cNvPr id="8" name="Rectangle 7">
            <a:extLst>
              <a:ext uri="{FF2B5EF4-FFF2-40B4-BE49-F238E27FC236}">
                <a16:creationId xmlns:a16="http://schemas.microsoft.com/office/drawing/2014/main" id="{E54CBFB0-4B9B-4347-A126-4E33236C576C}"/>
              </a:ext>
            </a:extLst>
          </p:cNvPr>
          <p:cNvSpPr/>
          <p:nvPr userDrawn="1"/>
        </p:nvSpPr>
        <p:spPr>
          <a:xfrm>
            <a:off x="143682" y="6490990"/>
            <a:ext cx="367009" cy="36700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tx1">
                    <a:alpha val="20000"/>
                  </a:schemeClr>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tx1">
                  <a:alpha val="20000"/>
                </a:schemeClr>
              </a:solidFill>
            </a:endParaRPr>
          </a:p>
        </p:txBody>
      </p:sp>
      <p:pic>
        <p:nvPicPr>
          <p:cNvPr id="9" name="Graphic 8">
            <a:extLst>
              <a:ext uri="{FF2B5EF4-FFF2-40B4-BE49-F238E27FC236}">
                <a16:creationId xmlns:a16="http://schemas.microsoft.com/office/drawing/2014/main" id="{147C7FDB-6D78-4722-AC44-F1CF409F0927}"/>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960" y="6561623"/>
            <a:ext cx="1831544" cy="187641"/>
          </a:xfrm>
          <a:prstGeom prst="rect">
            <a:avLst/>
          </a:prstGeom>
        </p:spPr>
      </p:pic>
    </p:spTree>
    <p:extLst>
      <p:ext uri="{BB962C8B-B14F-4D97-AF65-F5344CB8AC3E}">
        <p14:creationId xmlns:p14="http://schemas.microsoft.com/office/powerpoint/2010/main" val="3906398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Feature (Violet)">
    <p:bg>
      <p:bgPr>
        <a:gradFill flip="none" rotWithShape="1">
          <a:gsLst>
            <a:gs pos="0">
              <a:schemeClr val="accent2"/>
            </a:gs>
            <a:gs pos="100000">
              <a:schemeClr val="accent3"/>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0B0E8A-4DB1-4351-9CDC-EDD767F34410}"/>
              </a:ext>
            </a:extLst>
          </p:cNvPr>
          <p:cNvSpPr/>
          <p:nvPr userDrawn="1"/>
        </p:nvSpPr>
        <p:spPr>
          <a:xfrm rot="10800000">
            <a:off x="0" y="0"/>
            <a:ext cx="10967337" cy="54000"/>
          </a:xfrm>
          <a:prstGeom prst="rect">
            <a:avLst/>
          </a:prstGeom>
          <a:gradFill flip="none" rotWithShape="1">
            <a:gsLst>
              <a:gs pos="0">
                <a:schemeClr val="tx1">
                  <a:alpha val="20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Graphic 6">
            <a:extLst>
              <a:ext uri="{FF2B5EF4-FFF2-40B4-BE49-F238E27FC236}">
                <a16:creationId xmlns:a16="http://schemas.microsoft.com/office/drawing/2014/main" id="{2797195B-832F-4349-AB60-4896D088F5C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7337" y="0"/>
            <a:ext cx="1080000" cy="1080000"/>
          </a:xfrm>
          <a:prstGeom prst="rect">
            <a:avLst/>
          </a:prstGeom>
        </p:spPr>
      </p:pic>
      <p:sp>
        <p:nvSpPr>
          <p:cNvPr id="8" name="Rectangle 7">
            <a:extLst>
              <a:ext uri="{FF2B5EF4-FFF2-40B4-BE49-F238E27FC236}">
                <a16:creationId xmlns:a16="http://schemas.microsoft.com/office/drawing/2014/main" id="{5336C93C-3BA0-4159-9956-3EBE5D7EB07B}"/>
              </a:ext>
            </a:extLst>
          </p:cNvPr>
          <p:cNvSpPr/>
          <p:nvPr userDrawn="1"/>
        </p:nvSpPr>
        <p:spPr>
          <a:xfrm>
            <a:off x="143682" y="6490990"/>
            <a:ext cx="367009" cy="36700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tx1">
                    <a:alpha val="20000"/>
                  </a:schemeClr>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tx1">
                  <a:alpha val="20000"/>
                </a:schemeClr>
              </a:solidFill>
            </a:endParaRPr>
          </a:p>
        </p:txBody>
      </p:sp>
      <p:pic>
        <p:nvPicPr>
          <p:cNvPr id="9" name="Graphic 8">
            <a:extLst>
              <a:ext uri="{FF2B5EF4-FFF2-40B4-BE49-F238E27FC236}">
                <a16:creationId xmlns:a16="http://schemas.microsoft.com/office/drawing/2014/main" id="{6C0567EC-6722-4474-A67C-FB20C6F5607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960" y="6561623"/>
            <a:ext cx="1831544" cy="187641"/>
          </a:xfrm>
          <a:prstGeom prst="rect">
            <a:avLst/>
          </a:prstGeom>
        </p:spPr>
      </p:pic>
    </p:spTree>
    <p:extLst>
      <p:ext uri="{BB962C8B-B14F-4D97-AF65-F5344CB8AC3E}">
        <p14:creationId xmlns:p14="http://schemas.microsoft.com/office/powerpoint/2010/main" val="17710289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eature (Indigo)">
    <p:bg>
      <p:bgPr>
        <a:gradFill flip="none" rotWithShape="1">
          <a:gsLst>
            <a:gs pos="0">
              <a:schemeClr val="accent5"/>
            </a:gs>
            <a:gs pos="100000">
              <a:schemeClr val="accent4"/>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3F639F-0AC5-4F33-ADD3-045AEC496055}"/>
              </a:ext>
            </a:extLst>
          </p:cNvPr>
          <p:cNvSpPr/>
          <p:nvPr userDrawn="1"/>
        </p:nvSpPr>
        <p:spPr>
          <a:xfrm rot="10800000">
            <a:off x="0" y="0"/>
            <a:ext cx="10967337" cy="54000"/>
          </a:xfrm>
          <a:prstGeom prst="rect">
            <a:avLst/>
          </a:prstGeom>
          <a:gradFill flip="none" rotWithShape="1">
            <a:gsLst>
              <a:gs pos="0">
                <a:schemeClr val="tx1">
                  <a:alpha val="20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Graphic 6">
            <a:extLst>
              <a:ext uri="{FF2B5EF4-FFF2-40B4-BE49-F238E27FC236}">
                <a16:creationId xmlns:a16="http://schemas.microsoft.com/office/drawing/2014/main" id="{3EBED9CA-1C81-42AE-9D38-BB3CBD5458E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7337" y="0"/>
            <a:ext cx="1080000" cy="1080000"/>
          </a:xfrm>
          <a:prstGeom prst="rect">
            <a:avLst/>
          </a:prstGeom>
        </p:spPr>
      </p:pic>
      <p:sp>
        <p:nvSpPr>
          <p:cNvPr id="8" name="Rectangle 7">
            <a:extLst>
              <a:ext uri="{FF2B5EF4-FFF2-40B4-BE49-F238E27FC236}">
                <a16:creationId xmlns:a16="http://schemas.microsoft.com/office/drawing/2014/main" id="{AB51379C-29DF-4CEE-BA30-7BBDB1CE76E6}"/>
              </a:ext>
            </a:extLst>
          </p:cNvPr>
          <p:cNvSpPr/>
          <p:nvPr userDrawn="1"/>
        </p:nvSpPr>
        <p:spPr>
          <a:xfrm>
            <a:off x="143682" y="6490990"/>
            <a:ext cx="367009" cy="36700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tx1">
                    <a:alpha val="20000"/>
                  </a:schemeClr>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tx1">
                  <a:alpha val="20000"/>
                </a:schemeClr>
              </a:solidFill>
            </a:endParaRPr>
          </a:p>
        </p:txBody>
      </p:sp>
      <p:pic>
        <p:nvPicPr>
          <p:cNvPr id="9" name="Graphic 8">
            <a:extLst>
              <a:ext uri="{FF2B5EF4-FFF2-40B4-BE49-F238E27FC236}">
                <a16:creationId xmlns:a16="http://schemas.microsoft.com/office/drawing/2014/main" id="{A6F858EA-E816-495A-8E68-8F92DB173A03}"/>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960" y="6561623"/>
            <a:ext cx="1831544" cy="187641"/>
          </a:xfrm>
          <a:prstGeom prst="rect">
            <a:avLst/>
          </a:prstGeom>
        </p:spPr>
      </p:pic>
    </p:spTree>
    <p:extLst>
      <p:ext uri="{BB962C8B-B14F-4D97-AF65-F5344CB8AC3E}">
        <p14:creationId xmlns:p14="http://schemas.microsoft.com/office/powerpoint/2010/main" val="1241390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eature (Ocean)">
    <p:bg>
      <p:bgPr>
        <a:gradFill flip="none" rotWithShape="1">
          <a:gsLst>
            <a:gs pos="0">
              <a:schemeClr val="accent6"/>
            </a:gs>
            <a:gs pos="100000">
              <a:schemeClr val="accent5"/>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C1DD1F5-4472-4903-AE98-0AA423C3CC5D}"/>
              </a:ext>
            </a:extLst>
          </p:cNvPr>
          <p:cNvSpPr/>
          <p:nvPr userDrawn="1"/>
        </p:nvSpPr>
        <p:spPr>
          <a:xfrm rot="10800000">
            <a:off x="0" y="0"/>
            <a:ext cx="10967337" cy="54000"/>
          </a:xfrm>
          <a:prstGeom prst="rect">
            <a:avLst/>
          </a:prstGeom>
          <a:gradFill flip="none" rotWithShape="1">
            <a:gsLst>
              <a:gs pos="0">
                <a:schemeClr val="tx1">
                  <a:alpha val="20000"/>
                </a:schemeClr>
              </a:gs>
              <a:gs pos="100000">
                <a:schemeClr val="tx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Graphic 6">
            <a:extLst>
              <a:ext uri="{FF2B5EF4-FFF2-40B4-BE49-F238E27FC236}">
                <a16:creationId xmlns:a16="http://schemas.microsoft.com/office/drawing/2014/main" id="{2710C3A8-87D5-49D5-8840-D0A1BAEB83B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967337" y="0"/>
            <a:ext cx="1080000" cy="1080000"/>
          </a:xfrm>
          <a:prstGeom prst="rect">
            <a:avLst/>
          </a:prstGeom>
        </p:spPr>
      </p:pic>
      <p:sp>
        <p:nvSpPr>
          <p:cNvPr id="8" name="Rectangle 7">
            <a:extLst>
              <a:ext uri="{FF2B5EF4-FFF2-40B4-BE49-F238E27FC236}">
                <a16:creationId xmlns:a16="http://schemas.microsoft.com/office/drawing/2014/main" id="{35AEEDFD-50C2-43CD-86B3-1323BB6C21F8}"/>
              </a:ext>
            </a:extLst>
          </p:cNvPr>
          <p:cNvSpPr/>
          <p:nvPr userDrawn="1"/>
        </p:nvSpPr>
        <p:spPr>
          <a:xfrm>
            <a:off x="143682" y="6490990"/>
            <a:ext cx="367009" cy="367009"/>
          </a:xfrm>
          <a:prstGeom prst="rect">
            <a:avLst/>
          </a:prstGeom>
          <a:solidFill>
            <a:schemeClr val="tx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tx1">
                    <a:alpha val="20000"/>
                  </a:schemeClr>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tx1">
                  <a:alpha val="20000"/>
                </a:schemeClr>
              </a:solidFill>
            </a:endParaRPr>
          </a:p>
        </p:txBody>
      </p:sp>
      <p:pic>
        <p:nvPicPr>
          <p:cNvPr id="9" name="Graphic 8">
            <a:extLst>
              <a:ext uri="{FF2B5EF4-FFF2-40B4-BE49-F238E27FC236}">
                <a16:creationId xmlns:a16="http://schemas.microsoft.com/office/drawing/2014/main" id="{7AA3C603-0E41-4C6F-ADAE-B3B1B2E6004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31960" y="6561623"/>
            <a:ext cx="1831544" cy="187641"/>
          </a:xfrm>
          <a:prstGeom prst="rect">
            <a:avLst/>
          </a:prstGeom>
        </p:spPr>
      </p:pic>
    </p:spTree>
    <p:extLst>
      <p:ext uri="{BB962C8B-B14F-4D97-AF65-F5344CB8AC3E}">
        <p14:creationId xmlns:p14="http://schemas.microsoft.com/office/powerpoint/2010/main" val="29238574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redits">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5E7246E-71BF-4577-BCA8-D48F8191224A}"/>
              </a:ext>
            </a:extLst>
          </p:cNvPr>
          <p:cNvSpPr txBox="1">
            <a:spLocks/>
          </p:cNvSpPr>
          <p:nvPr userDrawn="1"/>
        </p:nvSpPr>
        <p:spPr>
          <a:xfrm>
            <a:off x="6096000" y="2824787"/>
            <a:ext cx="5267743"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1400" b="0" u="none" strike="noStrike" kern="1200" cap="all" spc="200" normalizeH="0" noProof="0">
                <a:ln>
                  <a:noFill/>
                </a:ln>
                <a:solidFill>
                  <a:schemeClr val="accent1"/>
                </a:solidFill>
                <a:effectLst/>
                <a:uLnTx/>
                <a:uFillTx/>
                <a:latin typeface="+mn-lt"/>
                <a:ea typeface="Open Sans Light" panose="020B0306030504020204" pitchFamily="34" charset="0"/>
                <a:cs typeface="Open Sans Light" panose="020B0306030504020204" pitchFamily="34" charset="0"/>
              </a:rPr>
              <a:t>THANKS FOR YOUR TIME</a:t>
            </a:r>
          </a:p>
        </p:txBody>
      </p:sp>
      <p:sp>
        <p:nvSpPr>
          <p:cNvPr id="13" name="Text Placeholder 6">
            <a:extLst>
              <a:ext uri="{FF2B5EF4-FFF2-40B4-BE49-F238E27FC236}">
                <a16:creationId xmlns:a16="http://schemas.microsoft.com/office/drawing/2014/main" id="{E22B561A-089B-43B8-B577-F22E52D0E063}"/>
              </a:ext>
            </a:extLst>
          </p:cNvPr>
          <p:cNvSpPr txBox="1">
            <a:spLocks/>
          </p:cNvSpPr>
          <p:nvPr userDrawn="1"/>
        </p:nvSpPr>
        <p:spPr>
          <a:xfrm>
            <a:off x="828257" y="2824787"/>
            <a:ext cx="5267743" cy="288147"/>
          </a:xfrm>
          <a:prstGeom prst="rect">
            <a:avLst/>
          </a:prstGeom>
        </p:spPr>
        <p:txBody>
          <a:bodyPr wrap="square" lIns="0" tIns="0" rIns="0" bIns="72000" anchor="b"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1400" b="0" u="none" strike="noStrike" kern="1200" cap="all" spc="200" normalizeH="0" noProof="0">
                <a:ln>
                  <a:noFill/>
                </a:ln>
                <a:solidFill>
                  <a:schemeClr val="accent1"/>
                </a:solidFill>
                <a:effectLst/>
                <a:uLnTx/>
                <a:uFillTx/>
                <a:latin typeface="+mn-lt"/>
                <a:ea typeface="Open Sans Light" panose="020B0306030504020204" pitchFamily="34" charset="0"/>
                <a:cs typeface="Open Sans Light" panose="020B0306030504020204" pitchFamily="34" charset="0"/>
              </a:rPr>
              <a:t>LET’S CONNECT</a:t>
            </a:r>
          </a:p>
        </p:txBody>
      </p:sp>
      <p:pic>
        <p:nvPicPr>
          <p:cNvPr id="14" name="Graphic 13">
            <a:extLst>
              <a:ext uri="{FF2B5EF4-FFF2-40B4-BE49-F238E27FC236}">
                <a16:creationId xmlns:a16="http://schemas.microsoft.com/office/drawing/2014/main" id="{8D21B7C5-2F9E-4DE5-8CFF-72854D00799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28257" y="836076"/>
            <a:ext cx="361950" cy="295275"/>
          </a:xfrm>
          <a:prstGeom prst="rect">
            <a:avLst/>
          </a:prstGeom>
        </p:spPr>
      </p:pic>
      <p:pic>
        <p:nvPicPr>
          <p:cNvPr id="15" name="Graphic 14">
            <a:extLst>
              <a:ext uri="{FF2B5EF4-FFF2-40B4-BE49-F238E27FC236}">
                <a16:creationId xmlns:a16="http://schemas.microsoft.com/office/drawing/2014/main" id="{712261CC-A73A-4C2F-859B-998F36A035D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8257" y="1307936"/>
            <a:ext cx="361950" cy="342900"/>
          </a:xfrm>
          <a:prstGeom prst="rect">
            <a:avLst/>
          </a:prstGeom>
        </p:spPr>
      </p:pic>
      <p:pic>
        <p:nvPicPr>
          <p:cNvPr id="16" name="Graphic 15">
            <a:extLst>
              <a:ext uri="{FF2B5EF4-FFF2-40B4-BE49-F238E27FC236}">
                <a16:creationId xmlns:a16="http://schemas.microsoft.com/office/drawing/2014/main" id="{60FFAC9C-83AA-4C35-AE59-384079E10B5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28257" y="1832422"/>
            <a:ext cx="200025" cy="390525"/>
          </a:xfrm>
          <a:prstGeom prst="rect">
            <a:avLst/>
          </a:prstGeom>
        </p:spPr>
      </p:pic>
      <p:sp>
        <p:nvSpPr>
          <p:cNvPr id="17" name="Text Placeholder 6">
            <a:extLst>
              <a:ext uri="{FF2B5EF4-FFF2-40B4-BE49-F238E27FC236}">
                <a16:creationId xmlns:a16="http://schemas.microsoft.com/office/drawing/2014/main" id="{3F1A9D0E-6303-456D-8AE4-CB59197101DE}"/>
              </a:ext>
            </a:extLst>
          </p:cNvPr>
          <p:cNvSpPr txBox="1">
            <a:spLocks/>
          </p:cNvSpPr>
          <p:nvPr userDrawn="1"/>
        </p:nvSpPr>
        <p:spPr>
          <a:xfrm>
            <a:off x="1386212" y="653937"/>
            <a:ext cx="5329526" cy="1587101"/>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ts val="4200"/>
              </a:lnSpc>
              <a:spcBef>
                <a:spcPts val="0"/>
              </a:spcBef>
              <a:spcAft>
                <a:spcPts val="0"/>
              </a:spcAft>
              <a:buClrTx/>
              <a:buSzTx/>
              <a:buFont typeface="Arial" panose="020B0604020202020204" pitchFamily="34" charset="0"/>
              <a:buNone/>
              <a:tabLst/>
              <a:defRPr/>
            </a:pPr>
            <a:r>
              <a:rPr kumimoji="0" lang="en-NZ" sz="2400" b="0" i="0" u="none" strike="noStrike" kern="1200" cap="none" spc="-100" normalizeH="0" baseline="0" noProof="0">
                <a:ln>
                  <a:noFill/>
                </a:ln>
                <a:solidFill>
                  <a:srgbClr val="4099FF"/>
                </a:solidFill>
                <a:effectLst/>
                <a:uLnTx/>
                <a:uFillTx/>
                <a:latin typeface="+mn-lt"/>
                <a:ea typeface="Open Sans Extrabold" panose="020B0906030804020204" pitchFamily="34" charset="0"/>
                <a:cs typeface="Open Sans Extrabold" panose="020B0906030804020204" pitchFamily="34" charset="0"/>
              </a:rPr>
              <a:t>@Fuel50pathing</a:t>
            </a:r>
            <a:br>
              <a:rPr kumimoji="0" lang="en-NZ" sz="2400" b="0" i="0" u="none" strike="noStrike" kern="1200" cap="none" spc="-100" normalizeH="0" baseline="0" noProof="0">
                <a:ln>
                  <a:noFill/>
                </a:ln>
                <a:solidFill>
                  <a:schemeClr val="accent1"/>
                </a:solidFill>
                <a:effectLst/>
                <a:uLnTx/>
                <a:uFillTx/>
                <a:latin typeface="+mn-lt"/>
                <a:ea typeface="Open Sans Extrabold" panose="020B0906030804020204" pitchFamily="34" charset="0"/>
                <a:cs typeface="Open Sans Extrabold" panose="020B0906030804020204" pitchFamily="34" charset="0"/>
              </a:rPr>
            </a:br>
            <a:r>
              <a:rPr kumimoji="0" lang="en-NZ" sz="2400" b="0" i="0" u="none" strike="noStrike" kern="1200" cap="none" spc="-100" normalizeH="0" baseline="0" noProof="0">
                <a:ln>
                  <a:noFill/>
                </a:ln>
                <a:solidFill>
                  <a:srgbClr val="0E76A8"/>
                </a:solidFill>
                <a:effectLst/>
                <a:uLnTx/>
                <a:uFillTx/>
                <a:latin typeface="+mn-lt"/>
                <a:ea typeface="Open Sans Extrabold" panose="020B0906030804020204" pitchFamily="34" charset="0"/>
                <a:cs typeface="Open Sans Extrabold" panose="020B0906030804020204" pitchFamily="34" charset="0"/>
              </a:rPr>
              <a:t>go.fuel50.com/li</a:t>
            </a:r>
          </a:p>
          <a:p>
            <a:pPr marL="0" marR="0" lvl="0" indent="0" algn="l" defTabSz="914400" rtl="0" eaLnBrk="1" fontAlgn="auto" latinLnBrk="0" hangingPunct="1">
              <a:lnSpc>
                <a:spcPts val="4200"/>
              </a:lnSpc>
              <a:spcBef>
                <a:spcPts val="0"/>
              </a:spcBef>
              <a:spcAft>
                <a:spcPts val="0"/>
              </a:spcAft>
              <a:buClrTx/>
              <a:buSzTx/>
              <a:buFont typeface="Arial" panose="020B0604020202020204" pitchFamily="34" charset="0"/>
              <a:buNone/>
              <a:tabLst/>
              <a:defRPr/>
            </a:pPr>
            <a:r>
              <a:rPr kumimoji="0" lang="en-NZ" sz="2400" b="0" i="0" u="none" strike="noStrike" kern="1200" cap="none" spc="-100" normalizeH="0" baseline="0" noProof="0">
                <a:ln>
                  <a:noFill/>
                </a:ln>
                <a:solidFill>
                  <a:srgbClr val="3B5998"/>
                </a:solidFill>
                <a:effectLst/>
                <a:uLnTx/>
                <a:uFillTx/>
                <a:latin typeface="+mn-lt"/>
                <a:ea typeface="Open Sans Extrabold" panose="020B0906030804020204" pitchFamily="34" charset="0"/>
                <a:cs typeface="Open Sans Extrabold" panose="020B0906030804020204" pitchFamily="34" charset="0"/>
              </a:rPr>
              <a:t>fb.com/CareerEngagement</a:t>
            </a:r>
          </a:p>
        </p:txBody>
      </p:sp>
      <p:sp>
        <p:nvSpPr>
          <p:cNvPr id="21" name="Rectangle 20">
            <a:extLst>
              <a:ext uri="{FF2B5EF4-FFF2-40B4-BE49-F238E27FC236}">
                <a16:creationId xmlns:a16="http://schemas.microsoft.com/office/drawing/2014/main" id="{ADCD4497-9529-4444-B9A8-D7C7A564BD01}"/>
              </a:ext>
            </a:extLst>
          </p:cNvPr>
          <p:cNvSpPr/>
          <p:nvPr userDrawn="1"/>
        </p:nvSpPr>
        <p:spPr>
          <a:xfrm>
            <a:off x="0" y="6144426"/>
            <a:ext cx="12192000" cy="7135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ectangle 21">
            <a:extLst>
              <a:ext uri="{FF2B5EF4-FFF2-40B4-BE49-F238E27FC236}">
                <a16:creationId xmlns:a16="http://schemas.microsoft.com/office/drawing/2014/main" id="{1E4898E9-E941-4651-8CE7-5C41275FA5A8}"/>
              </a:ext>
            </a:extLst>
          </p:cNvPr>
          <p:cNvSpPr/>
          <p:nvPr userDrawn="1"/>
        </p:nvSpPr>
        <p:spPr>
          <a:xfrm>
            <a:off x="143682" y="6490990"/>
            <a:ext cx="367009" cy="3670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fld id="{5D596C2E-B9E5-41FD-BB7B-3BC4259D8D64}" type="slidenum">
              <a:rPr kumimoji="0" lang="en-NZ" sz="1050" b="0" i="0" u="none" strike="noStrike" kern="1200" cap="none" spc="0" normalizeH="0" baseline="0" noProof="0" smtClean="0">
                <a:ln>
                  <a:noFill/>
                </a:ln>
                <a:solidFill>
                  <a:schemeClr val="bg1"/>
                </a:solidFill>
                <a:effectLst/>
                <a:uLnTx/>
                <a:uFillTx/>
                <a:latin typeface="+mn-lt"/>
                <a:ea typeface="Open Sans Light" panose="020B0306030504020204" pitchFamily="34" charset="0"/>
                <a:cs typeface="Open Sans Light" panose="020B0306030504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lang="en-NZ">
              <a:solidFill>
                <a:schemeClr val="bg1"/>
              </a:solidFill>
            </a:endParaRPr>
          </a:p>
        </p:txBody>
      </p:sp>
      <p:pic>
        <p:nvPicPr>
          <p:cNvPr id="23" name="Graphic 22">
            <a:extLst>
              <a:ext uri="{FF2B5EF4-FFF2-40B4-BE49-F238E27FC236}">
                <a16:creationId xmlns:a16="http://schemas.microsoft.com/office/drawing/2014/main" id="{27391352-3C4A-4FF6-81D4-F52E2EA4F3A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631960" y="6561623"/>
            <a:ext cx="1831544" cy="187641"/>
          </a:xfrm>
          <a:prstGeom prst="rect">
            <a:avLst/>
          </a:prstGeom>
        </p:spPr>
      </p:pic>
      <p:sp>
        <p:nvSpPr>
          <p:cNvPr id="24" name="Rectangle 23">
            <a:extLst>
              <a:ext uri="{FF2B5EF4-FFF2-40B4-BE49-F238E27FC236}">
                <a16:creationId xmlns:a16="http://schemas.microsoft.com/office/drawing/2014/main" id="{21EEEB26-B637-416C-BEE9-CB41858F4923}"/>
              </a:ext>
            </a:extLst>
          </p:cNvPr>
          <p:cNvSpPr/>
          <p:nvPr userDrawn="1"/>
        </p:nvSpPr>
        <p:spPr>
          <a:xfrm rot="10800000">
            <a:off x="0" y="0"/>
            <a:ext cx="10161918" cy="108000"/>
          </a:xfrm>
          <a:prstGeom prst="rect">
            <a:avLst/>
          </a:prstGeom>
          <a:gradFill flip="none" rotWithShape="1">
            <a:gsLst>
              <a:gs pos="0">
                <a:srgbClr val="ED1B2F"/>
              </a:gs>
              <a:gs pos="100000">
                <a:srgbClr val="ED1B2F">
                  <a:lumMod val="80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25" name="Graphic 24">
            <a:extLst>
              <a:ext uri="{FF2B5EF4-FFF2-40B4-BE49-F238E27FC236}">
                <a16:creationId xmlns:a16="http://schemas.microsoft.com/office/drawing/2014/main" id="{A0FBBCD6-BD3B-4C60-B786-8F3B8FF67DB9}"/>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161918" y="-1"/>
            <a:ext cx="1886400" cy="1886400"/>
          </a:xfrm>
          <a:prstGeom prst="rect">
            <a:avLst/>
          </a:prstGeom>
        </p:spPr>
      </p:pic>
    </p:spTree>
    <p:extLst>
      <p:ext uri="{BB962C8B-B14F-4D97-AF65-F5344CB8AC3E}">
        <p14:creationId xmlns:p14="http://schemas.microsoft.com/office/powerpoint/2010/main" val="3389405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57C6C-CC2C-47EA-955E-9A3E353EC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63527-81D2-46B8-948C-B4A1F3574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10283-CB2F-4BA1-B834-D13E5B9AA75B}"/>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11C8497E-51EC-45F2-B23E-342E7980DA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6F5EC-4301-4916-B9CE-653F83950603}"/>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343228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D7454-1AC1-4C12-9C32-C0F49B3238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AD5A52B-BB73-4BB8-AEA1-576E0C340CA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30D70C-FF2A-4EBA-922D-398A8FEF9B3C}"/>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2E825493-95CD-4132-A812-BBA574E477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AA7F8-5B57-4F8E-A4D0-6AAA405F9740}"/>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884268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80989-A6E8-4DE0-B1C9-D0A18324BB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6553C7F-765A-4AB3-8E6D-745A276753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696B8D-D43A-419C-9E19-C36B8D0CAE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C2A70A-7BAE-49E5-9721-416ACA63D6BD}"/>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6" name="Footer Placeholder 5">
            <a:extLst>
              <a:ext uri="{FF2B5EF4-FFF2-40B4-BE49-F238E27FC236}">
                <a16:creationId xmlns:a16="http://schemas.microsoft.com/office/drawing/2014/main" id="{AE1E8B9A-542F-4A5D-95A1-4BB65B4D1D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21EA4C-452C-445C-B206-87238060E9FA}"/>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2008043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C5A40-C870-425F-BBFE-60B31AE6F6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2B43BF-03FF-42E4-BC52-CAEB0F451B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617B4C9-CE49-40E2-8F84-DAA1DF436D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1998CA-91ED-4539-A202-3890330730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E0346C-D48F-47E0-B876-2AE33E7768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E20CA-4F99-4B80-B8BB-D5DF1CA19144}"/>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8" name="Footer Placeholder 7">
            <a:extLst>
              <a:ext uri="{FF2B5EF4-FFF2-40B4-BE49-F238E27FC236}">
                <a16:creationId xmlns:a16="http://schemas.microsoft.com/office/drawing/2014/main" id="{297A336E-E683-41D9-A016-974E2050D0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311802-1B99-4423-B24A-04EF3C3CF2AA}"/>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2110833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04D80-E07C-4306-B578-E482108BA3A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81BE4E-9238-4DB7-A6AD-113390B5AEB6}"/>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4" name="Footer Placeholder 3">
            <a:extLst>
              <a:ext uri="{FF2B5EF4-FFF2-40B4-BE49-F238E27FC236}">
                <a16:creationId xmlns:a16="http://schemas.microsoft.com/office/drawing/2014/main" id="{C67923E2-68B0-4BFB-BBA3-2819300FFA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22FF06-3876-4956-BA27-F4A9F8EEF4FE}"/>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251983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C0F370-D3C2-4DAA-934B-1877DD558D1C}"/>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3" name="Footer Placeholder 2">
            <a:extLst>
              <a:ext uri="{FF2B5EF4-FFF2-40B4-BE49-F238E27FC236}">
                <a16:creationId xmlns:a16="http://schemas.microsoft.com/office/drawing/2014/main" id="{68FE30F8-6EA1-42CE-BE9A-367CB0AC9A3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2DB9BE-E248-4C02-9716-BA318C11EED2}"/>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32539348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66775-7183-41E6-9105-339B915715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E29146D-6026-44FD-A5A1-4FE719D304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09494BE-D59A-4D31-823F-9BD97B2494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D3F66D-C02C-4F9F-9E8A-4E661FD58426}"/>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6" name="Footer Placeholder 5">
            <a:extLst>
              <a:ext uri="{FF2B5EF4-FFF2-40B4-BE49-F238E27FC236}">
                <a16:creationId xmlns:a16="http://schemas.microsoft.com/office/drawing/2014/main" id="{E03F63EC-B0AE-4E7A-B3AD-37B67B64D6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65D8C2-6026-4EB9-AE41-FC29185CE474}"/>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4067620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408AF-1095-4A0C-8AA5-8CE64337C6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9D7BB4B-1ED3-4AE6-A029-71FA22BEE3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E91BE26-ADC7-40BD-8976-9134087FD8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17415AD-4EE8-4ED1-8E9C-DF8BA5E92F4B}"/>
              </a:ext>
            </a:extLst>
          </p:cNvPr>
          <p:cNvSpPr>
            <a:spLocks noGrp="1"/>
          </p:cNvSpPr>
          <p:nvPr>
            <p:ph type="dt" sz="half" idx="10"/>
          </p:nvPr>
        </p:nvSpPr>
        <p:spPr/>
        <p:txBody>
          <a:bodyPr/>
          <a:lstStyle/>
          <a:p>
            <a:fld id="{DDF9BDCF-7116-40CC-BF74-99E5D8658284}" type="datetimeFigureOut">
              <a:rPr lang="en-US" smtClean="0"/>
              <a:t>11/3/2021</a:t>
            </a:fld>
            <a:endParaRPr lang="en-US"/>
          </a:p>
        </p:txBody>
      </p:sp>
      <p:sp>
        <p:nvSpPr>
          <p:cNvPr id="6" name="Footer Placeholder 5">
            <a:extLst>
              <a:ext uri="{FF2B5EF4-FFF2-40B4-BE49-F238E27FC236}">
                <a16:creationId xmlns:a16="http://schemas.microsoft.com/office/drawing/2014/main" id="{0CACCFBC-28BD-4B07-982F-CDD56A1DEE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4B6EFE-ED7F-432D-8E4F-D4590DCA9A7E}"/>
              </a:ext>
            </a:extLst>
          </p:cNvPr>
          <p:cNvSpPr>
            <a:spLocks noGrp="1"/>
          </p:cNvSpPr>
          <p:nvPr>
            <p:ph type="sldNum" sz="quarter" idx="12"/>
          </p:nvPr>
        </p:nvSpPr>
        <p:spPr/>
        <p:txBody>
          <a:bodyPr/>
          <a:lstStyle/>
          <a:p>
            <a:fld id="{6BC3899D-F219-4BC9-A0EA-A93A8BD859C3}" type="slidenum">
              <a:rPr lang="en-US" smtClean="0"/>
              <a:t>‹#›</a:t>
            </a:fld>
            <a:endParaRPr lang="en-US"/>
          </a:p>
        </p:txBody>
      </p:sp>
    </p:spTree>
    <p:extLst>
      <p:ext uri="{BB962C8B-B14F-4D97-AF65-F5344CB8AC3E}">
        <p14:creationId xmlns:p14="http://schemas.microsoft.com/office/powerpoint/2010/main" val="18266506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2D3817-AAEF-4778-9217-8EC127C556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4C72BAD-98FF-4C1C-8C3F-5D89D9AEFA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F214B6-60E8-465E-B38A-7E356200C37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F9BDCF-7116-40CC-BF74-99E5D8658284}" type="datetimeFigureOut">
              <a:rPr lang="en-US" smtClean="0"/>
              <a:t>11/3/2021</a:t>
            </a:fld>
            <a:endParaRPr lang="en-US"/>
          </a:p>
        </p:txBody>
      </p:sp>
      <p:sp>
        <p:nvSpPr>
          <p:cNvPr id="5" name="Footer Placeholder 4">
            <a:extLst>
              <a:ext uri="{FF2B5EF4-FFF2-40B4-BE49-F238E27FC236}">
                <a16:creationId xmlns:a16="http://schemas.microsoft.com/office/drawing/2014/main" id="{1C69E2D0-A28E-4D5C-9278-D3FEE3EF81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419CCC9-1E00-4CE5-A2FA-3CBA26F11C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3899D-F219-4BC9-A0EA-A93A8BD859C3}" type="slidenum">
              <a:rPr lang="en-US" smtClean="0"/>
              <a:t>‹#›</a:t>
            </a:fld>
            <a:endParaRPr lang="en-US"/>
          </a:p>
        </p:txBody>
      </p:sp>
    </p:spTree>
    <p:extLst>
      <p:ext uri="{BB962C8B-B14F-4D97-AF65-F5344CB8AC3E}">
        <p14:creationId xmlns:p14="http://schemas.microsoft.com/office/powerpoint/2010/main" val="1656733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3037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undp.sharepoint.com/teams/TalentDevelopmentHub"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21.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21.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image" Target="../media/image21.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20.png"/><Relationship Id="rId7" Type="http://schemas.openxmlformats.org/officeDocument/2006/relationships/image" Target="../media/image37.sv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1.png"/><Relationship Id="rId4" Type="http://schemas.openxmlformats.org/officeDocument/2006/relationships/image" Target="../media/image19.png"/><Relationship Id="rId9" Type="http://schemas.openxmlformats.org/officeDocument/2006/relationships/image" Target="../media/image39.svg"/></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0.png"/><Relationship Id="rId7"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21.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1.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hyperlink" Target="https://undp.sharepoint.com/teams/TalentDevelopmentHub" TargetMode="External"/><Relationship Id="rId7" Type="http://schemas.openxmlformats.org/officeDocument/2006/relationships/image" Target="../media/image48.png"/><Relationship Id="rId2" Type="http://schemas.openxmlformats.org/officeDocument/2006/relationships/hyperlink" Target="mailto:career.development@undp.org" TargetMode="Externa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0.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1.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21.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5CF6CEA1-17B8-4D85-9EB3-1A8E5D9F7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986" y="2306595"/>
            <a:ext cx="9158614" cy="190500"/>
          </a:xfrm>
          <a:prstGeom prst="rect">
            <a:avLst/>
          </a:prstGeom>
        </p:spPr>
      </p:pic>
      <p:pic>
        <p:nvPicPr>
          <p:cNvPr id="8" name="Picture 7" descr="A picture containing fence, clock&#10;&#10;Description automatically generated">
            <a:extLst>
              <a:ext uri="{FF2B5EF4-FFF2-40B4-BE49-F238E27FC236}">
                <a16:creationId xmlns:a16="http://schemas.microsoft.com/office/drawing/2014/main" id="{284DD179-D130-4E9B-9224-E22CAB0F1D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3224" y="4881093"/>
            <a:ext cx="443901" cy="901121"/>
          </a:xfrm>
          <a:prstGeom prst="rect">
            <a:avLst/>
          </a:prstGeom>
        </p:spPr>
      </p:pic>
      <p:sp>
        <p:nvSpPr>
          <p:cNvPr id="9" name="Rectangle 8">
            <a:extLst>
              <a:ext uri="{FF2B5EF4-FFF2-40B4-BE49-F238E27FC236}">
                <a16:creationId xmlns:a16="http://schemas.microsoft.com/office/drawing/2014/main" id="{47C9FB1C-99C7-4560-906C-9A9AC1423342}"/>
              </a:ext>
            </a:extLst>
          </p:cNvPr>
          <p:cNvSpPr/>
          <p:nvPr/>
        </p:nvSpPr>
        <p:spPr>
          <a:xfrm>
            <a:off x="723900" y="638176"/>
            <a:ext cx="10791825" cy="5524500"/>
          </a:xfrm>
          <a:prstGeom prst="rect">
            <a:avLst/>
          </a:prstGeom>
          <a:noFill/>
          <a:ln w="190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lumMod val="65000"/>
                  <a:lumOff val="35000"/>
                </a:schemeClr>
              </a:solidFill>
            </a:endParaRPr>
          </a:p>
        </p:txBody>
      </p:sp>
      <p:pic>
        <p:nvPicPr>
          <p:cNvPr id="20" name="Picture 19">
            <a:extLst>
              <a:ext uri="{FF2B5EF4-FFF2-40B4-BE49-F238E27FC236}">
                <a16:creationId xmlns:a16="http://schemas.microsoft.com/office/drawing/2014/main" id="{A862BE98-53A0-4F9A-A24C-8FF0D0C04255}"/>
              </a:ext>
            </a:extLst>
          </p:cNvPr>
          <p:cNvPicPr/>
          <p:nvPr/>
        </p:nvPicPr>
        <p:blipFill>
          <a:blip r:embed="rId5">
            <a:extLst>
              <a:ext uri="{BEBA8EAE-BF5A-486C-A8C5-ECC9F3942E4B}">
                <a14:imgProps xmlns:a14="http://schemas.microsoft.com/office/drawing/2010/main">
                  <a14:imgLayer r:embed="rId6">
                    <a14:imgEffect>
                      <a14:backgroundRemoval t="5097" b="95255" l="5822" r="93322">
                        <a14:foregroundMark x1="20548" y1="37786" x2="20548" y2="37786"/>
                        <a14:foregroundMark x1="6164" y1="39719" x2="6164" y2="39719"/>
                        <a14:foregroundMark x1="6678" y1="46749" x2="6678" y2="46749"/>
                        <a14:foregroundMark x1="16610" y1="56942" x2="16610" y2="56942"/>
                        <a14:foregroundMark x1="8390" y1="62917" x2="8390" y2="62917"/>
                        <a14:foregroundMark x1="23116" y1="14938" x2="23116" y2="14938"/>
                        <a14:foregroundMark x1="34075" y1="9490" x2="34075" y2="9490"/>
                        <a14:foregroundMark x1="42466" y1="13357" x2="42466" y2="13357"/>
                        <a14:foregroundMark x1="52568" y1="5272" x2="52568" y2="5272"/>
                        <a14:foregroundMark x1="68493" y1="19859" x2="68493" y2="19859"/>
                        <a14:foregroundMark x1="78253" y1="14411" x2="78253" y2="14411"/>
                        <a14:foregroundMark x1="82021" y1="34446" x2="82021" y2="34446"/>
                        <a14:foregroundMark x1="93664" y1="37961" x2="93664" y2="37961"/>
                        <a14:foregroundMark x1="81849" y1="40598" x2="81849" y2="40598"/>
                        <a14:foregroundMark x1="82877" y1="54657" x2="82877" y2="54657"/>
                        <a14:foregroundMark x1="92979" y1="62214" x2="92979" y2="62214"/>
                        <a14:foregroundMark x1="73801" y1="74165" x2="73801" y2="74165"/>
                        <a14:foregroundMark x1="77397" y1="88049" x2="77397" y2="88049"/>
                        <a14:foregroundMark x1="53253" y1="82250" x2="53253" y2="82250"/>
                        <a14:foregroundMark x1="50000" y1="82074" x2="50000" y2="82074"/>
                        <a14:foregroundMark x1="51884" y1="93146" x2="51884" y2="93146"/>
                        <a14:foregroundMark x1="51884" y1="93146" x2="51884" y2="93146"/>
                        <a14:foregroundMark x1="50171" y1="95255" x2="50171" y2="95255"/>
                        <a14:foregroundMark x1="50000" y1="95255" x2="50000" y2="95255"/>
                        <a14:foregroundMark x1="18322" y1="55009" x2="19178" y2="64148"/>
                        <a14:foregroundMark x1="19178" y1="64148" x2="15925" y2="68366"/>
                        <a14:foregroundMark x1="24829" y1="74868" x2="33733" y2="78910"/>
                        <a14:foregroundMark x1="33733" y1="78910" x2="34932" y2="83656"/>
                        <a14:foregroundMark x1="23116" y1="86116" x2="24486" y2="85589"/>
                        <a14:foregroundMark x1="17295" y1="44288" x2="17808" y2="35325"/>
                        <a14:foregroundMark x1="17808" y1="35325" x2="17808" y2="35325"/>
                        <a14:foregroundMark x1="23973" y1="28647" x2="30651" y2="20914"/>
                        <a14:foregroundMark x1="30651" y1="20914" x2="35542" y2="18712"/>
                        <a14:foregroundMark x1="40966" y1="16512" x2="52397" y2="16344"/>
                        <a14:foregroundMark x1="61838" y1="18869" x2="72774" y2="21793"/>
                        <a14:foregroundMark x1="52397" y1="16344" x2="59863" y2="18340"/>
                        <a14:foregroundMark x1="72774" y1="21793" x2="76541" y2="24956"/>
                        <a14:foregroundMark x1="27397" y1="40598" x2="27568" y2="50264"/>
                        <a14:foregroundMark x1="40925" y1="50088" x2="41202" y2="50230"/>
                        <a14:foregroundMark x1="35788" y1="47452" x2="37500" y2="48331"/>
                        <a14:foregroundMark x1="44692" y1="47627" x2="44178" y2="47627"/>
                        <a14:foregroundMark x1="54110" y1="44464" x2="54452" y2="53076"/>
                        <a14:foregroundMark x1="64212" y1="40422" x2="64384" y2="49561"/>
                        <a14:foregroundMark x1="68886" y1="49464" x2="69007" y2="49912"/>
                        <a14:foregroundMark x1="67979" y1="47276" x2="68493" y2="45694"/>
                        <a14:foregroundMark x1="67637" y1="47979" x2="68493" y2="49736"/>
                        <a14:foregroundMark x1="33839" y1="58350" x2="33733" y2="58524"/>
                        <a14:foregroundMark x1="34589" y1="57118" x2="34166" y2="57813"/>
                        <a14:foregroundMark x1="42637" y1="60281" x2="42637" y2="60281"/>
                        <a14:foregroundMark x1="50171" y1="57645" x2="50171" y2="57645"/>
                        <a14:foregroundMark x1="61473" y1="57996" x2="61473" y2="57996"/>
                        <a14:foregroundMark x1="65753" y1="58524" x2="65753" y2="58524"/>
                        <a14:foregroundMark x1="40068" y1="60281" x2="40068" y2="60281"/>
                        <a14:foregroundMark x1="56854" y1="60149" x2="57021" y2="60457"/>
                        <a14:foregroundMark x1="55545" y1="57731" x2="55850" y2="58295"/>
                        <a14:foregroundMark x1="56336" y1="58524" x2="57192" y2="60984"/>
                        <a14:backgroundMark x1="6849" y1="3339" x2="6849" y2="3339"/>
                        <a14:backgroundMark x1="38356" y1="17223" x2="39212" y2="17926"/>
                        <a14:backgroundMark x1="39041" y1="16520" x2="38870" y2="16696"/>
                        <a14:backgroundMark x1="38185" y1="17399" x2="38356" y2="17926"/>
                        <a14:backgroundMark x1="61473" y1="17575" x2="61986" y2="18629"/>
                        <a14:backgroundMark x1="61644" y1="18981" x2="61130" y2="19508"/>
                        <a14:backgroundMark x1="61130" y1="18629" x2="61473" y2="18629"/>
                        <a14:backgroundMark x1="60788" y1="18629" x2="60616" y2="18453"/>
                        <a14:backgroundMark x1="61130" y1="18453" x2="60445" y2="18629"/>
                        <a14:backgroundMark x1="61644" y1="18629" x2="61986" y2="18629"/>
                        <a14:backgroundMark x1="38699" y1="45343" x2="40411" y2="45343"/>
                        <a14:backgroundMark x1="38870" y1="48155" x2="39726" y2="49209"/>
                        <a14:backgroundMark x1="37500" y1="48330" x2="40925" y2="50088"/>
                        <a14:backgroundMark x1="37671" y1="48682" x2="37329" y2="48155"/>
                        <a14:backgroundMark x1="41952" y1="49912" x2="40925" y2="49736"/>
                        <a14:backgroundMark x1="71404" y1="44991" x2="71404" y2="44991"/>
                        <a14:backgroundMark x1="34760" y1="58172" x2="34418" y2="58699"/>
                        <a14:backgroundMark x1="65582" y1="59402" x2="66267" y2="58699"/>
                        <a14:backgroundMark x1="55308" y1="58699" x2="55432" y2="58842"/>
                        <a14:backgroundMark x1="54795" y1="57118" x2="55993" y2="56942"/>
                        <a14:backgroundMark x1="55682" y1="58754" x2="55479" y2="58172"/>
                      </a14:backgroundRemoval>
                    </a14:imgEffect>
                  </a14:imgLayer>
                </a14:imgProps>
              </a:ext>
              <a:ext uri="{28A0092B-C50C-407E-A947-70E740481C1C}">
                <a14:useLocalDpi xmlns:a14="http://schemas.microsoft.com/office/drawing/2010/main" val="0"/>
              </a:ext>
            </a:extLst>
          </a:blip>
          <a:srcRect/>
          <a:stretch>
            <a:fillRect/>
          </a:stretch>
        </p:blipFill>
        <p:spPr bwMode="auto">
          <a:xfrm>
            <a:off x="5934376" y="4915986"/>
            <a:ext cx="901001" cy="877859"/>
          </a:xfrm>
          <a:prstGeom prst="rect">
            <a:avLst/>
          </a:prstGeom>
          <a:noFill/>
          <a:ln>
            <a:noFill/>
          </a:ln>
        </p:spPr>
      </p:pic>
      <p:sp>
        <p:nvSpPr>
          <p:cNvPr id="2" name="Rectangle 1">
            <a:extLst>
              <a:ext uri="{FF2B5EF4-FFF2-40B4-BE49-F238E27FC236}">
                <a16:creationId xmlns:a16="http://schemas.microsoft.com/office/drawing/2014/main" id="{E42127BD-0971-4A38-8748-EC2E476E33A6}"/>
              </a:ext>
            </a:extLst>
          </p:cNvPr>
          <p:cNvSpPr/>
          <p:nvPr/>
        </p:nvSpPr>
        <p:spPr>
          <a:xfrm>
            <a:off x="1540505" y="1102875"/>
            <a:ext cx="9158614" cy="408958"/>
          </a:xfrm>
          <a:prstGeom prst="rect">
            <a:avLst/>
          </a:prstGeom>
        </p:spPr>
        <p:txBody>
          <a:bodyPr wrap="square" anchor="t">
            <a:spAutoFit/>
          </a:bodyPr>
          <a:lstStyle/>
          <a:p>
            <a:pPr algn="ctr">
              <a:lnSpc>
                <a:spcPct val="85000"/>
              </a:lnSpc>
              <a:spcBef>
                <a:spcPct val="0"/>
              </a:spcBef>
            </a:pPr>
            <a:r>
              <a:rPr lang="en-US" sz="2400" b="1" spc="-50">
                <a:solidFill>
                  <a:srgbClr val="007BB6"/>
                </a:solidFill>
                <a:latin typeface="Arial Black"/>
              </a:rPr>
              <a:t>Virtual Career Lab</a:t>
            </a:r>
            <a:endParaRPr lang="en-US" sz="2400">
              <a:cs typeface="Calibri"/>
            </a:endParaRPr>
          </a:p>
        </p:txBody>
      </p:sp>
      <p:grpSp>
        <p:nvGrpSpPr>
          <p:cNvPr id="15" name="Group 14">
            <a:extLst>
              <a:ext uri="{FF2B5EF4-FFF2-40B4-BE49-F238E27FC236}">
                <a16:creationId xmlns:a16="http://schemas.microsoft.com/office/drawing/2014/main" id="{224452B0-0AD1-4A56-B5E8-1957B1906C31}"/>
              </a:ext>
            </a:extLst>
          </p:cNvPr>
          <p:cNvGrpSpPr/>
          <p:nvPr/>
        </p:nvGrpSpPr>
        <p:grpSpPr>
          <a:xfrm>
            <a:off x="1703974" y="1652029"/>
            <a:ext cx="9158614" cy="2763344"/>
            <a:chOff x="1747512" y="1050533"/>
            <a:chExt cx="9158614" cy="3150933"/>
          </a:xfrm>
        </p:grpSpPr>
        <p:sp>
          <p:nvSpPr>
            <p:cNvPr id="17" name="Rectangle 16">
              <a:extLst>
                <a:ext uri="{FF2B5EF4-FFF2-40B4-BE49-F238E27FC236}">
                  <a16:creationId xmlns:a16="http://schemas.microsoft.com/office/drawing/2014/main" id="{8F197880-258A-438A-AFBA-2EB8CA876246}"/>
                </a:ext>
              </a:extLst>
            </p:cNvPr>
            <p:cNvSpPr/>
            <p:nvPr/>
          </p:nvSpPr>
          <p:spPr>
            <a:xfrm>
              <a:off x="1747512" y="1050533"/>
              <a:ext cx="9158614" cy="514372"/>
            </a:xfrm>
            <a:prstGeom prst="rect">
              <a:avLst/>
            </a:prstGeom>
          </p:spPr>
          <p:txBody>
            <a:bodyPr wrap="square" anchor="t">
              <a:spAutoFit/>
            </a:bodyPr>
            <a:lstStyle/>
            <a:p>
              <a:pPr algn="ctr">
                <a:lnSpc>
                  <a:spcPct val="85000"/>
                </a:lnSpc>
                <a:spcBef>
                  <a:spcPct val="0"/>
                </a:spcBef>
              </a:pPr>
              <a:r>
                <a:rPr lang="en-GB" sz="3200" b="1" spc="-50">
                  <a:solidFill>
                    <a:schemeClr val="bg2">
                      <a:lumMod val="25000"/>
                    </a:schemeClr>
                  </a:solidFill>
                  <a:latin typeface="Arial Black"/>
                </a:rPr>
                <a:t>UNDP is Here to Support its People</a:t>
              </a:r>
            </a:p>
          </p:txBody>
        </p:sp>
        <p:sp>
          <p:nvSpPr>
            <p:cNvPr id="18" name="TextBox 17">
              <a:extLst>
                <a:ext uri="{FF2B5EF4-FFF2-40B4-BE49-F238E27FC236}">
                  <a16:creationId xmlns:a16="http://schemas.microsoft.com/office/drawing/2014/main" id="{BCC58D3B-E91F-49A0-8E8D-F31BA40E063B}"/>
                </a:ext>
              </a:extLst>
            </p:cNvPr>
            <p:cNvSpPr txBox="1"/>
            <p:nvPr/>
          </p:nvSpPr>
          <p:spPr>
            <a:xfrm>
              <a:off x="2541198" y="2471140"/>
              <a:ext cx="7578144" cy="646331"/>
            </a:xfrm>
            <a:prstGeom prst="rect">
              <a:avLst/>
            </a:prstGeom>
            <a:noFill/>
          </p:spPr>
          <p:txBody>
            <a:bodyPr wrap="square" rtlCol="0">
              <a:spAutoFit/>
            </a:bodyPr>
            <a:lstStyle/>
            <a:p>
              <a:pPr algn="ctr"/>
              <a:r>
                <a:rPr lang="en-GB" b="1">
                  <a:solidFill>
                    <a:schemeClr val="bg2">
                      <a:lumMod val="25000"/>
                    </a:schemeClr>
                  </a:solidFill>
                </a:rPr>
                <a:t>As highlighted by the Administrator, whether we are at home or in the office, we as UNDP are committed to continue our important work.</a:t>
              </a:r>
              <a:endParaRPr lang="en-GB" sz="1400" b="1">
                <a:solidFill>
                  <a:schemeClr val="bg2">
                    <a:lumMod val="25000"/>
                  </a:schemeClr>
                </a:solidFill>
              </a:endParaRPr>
            </a:p>
          </p:txBody>
        </p:sp>
        <p:sp>
          <p:nvSpPr>
            <p:cNvPr id="19" name="Rectangle 18">
              <a:extLst>
                <a:ext uri="{FF2B5EF4-FFF2-40B4-BE49-F238E27FC236}">
                  <a16:creationId xmlns:a16="http://schemas.microsoft.com/office/drawing/2014/main" id="{D638B23B-4ABF-4E79-BD06-63AC3A1054EB}"/>
                </a:ext>
              </a:extLst>
            </p:cNvPr>
            <p:cNvSpPr/>
            <p:nvPr/>
          </p:nvSpPr>
          <p:spPr>
            <a:xfrm>
              <a:off x="2233331" y="3400467"/>
              <a:ext cx="7812414" cy="369332"/>
            </a:xfrm>
            <a:prstGeom prst="rect">
              <a:avLst/>
            </a:prstGeom>
          </p:spPr>
          <p:txBody>
            <a:bodyPr wrap="square">
              <a:spAutoFit/>
            </a:bodyPr>
            <a:lstStyle/>
            <a:p>
              <a:pPr algn="ctr"/>
              <a:r>
                <a:rPr lang="en-GB" b="1">
                  <a:solidFill>
                    <a:schemeClr val="tx2"/>
                  </a:solidFill>
                  <a:ea typeface="Calibri" panose="020F0502020204030204" pitchFamily="34" charset="0"/>
                </a:rPr>
                <a:t>Leading yourself and your teams during COVID-19 Pandemic</a:t>
              </a:r>
            </a:p>
          </p:txBody>
        </p:sp>
        <p:sp>
          <p:nvSpPr>
            <p:cNvPr id="21" name="TextBox 20">
              <a:extLst>
                <a:ext uri="{FF2B5EF4-FFF2-40B4-BE49-F238E27FC236}">
                  <a16:creationId xmlns:a16="http://schemas.microsoft.com/office/drawing/2014/main" id="{CFCA3C77-3FA7-4C45-9130-8D8DCA8DEFD4}"/>
                </a:ext>
              </a:extLst>
            </p:cNvPr>
            <p:cNvSpPr txBox="1"/>
            <p:nvPr/>
          </p:nvSpPr>
          <p:spPr>
            <a:xfrm>
              <a:off x="2801907" y="3862912"/>
              <a:ext cx="6675262" cy="338554"/>
            </a:xfrm>
            <a:prstGeom prst="rect">
              <a:avLst/>
            </a:prstGeom>
            <a:noFill/>
          </p:spPr>
          <p:txBody>
            <a:bodyPr wrap="square" rtlCol="0">
              <a:spAutoFit/>
            </a:bodyPr>
            <a:lstStyle/>
            <a:p>
              <a:pPr algn="ctr"/>
              <a:r>
                <a:rPr lang="en-GB" sz="1600" b="1">
                  <a:solidFill>
                    <a:srgbClr val="007BB6"/>
                  </a:solidFill>
                  <a:hlinkClick r:id="rId7">
                    <a:extLst>
                      <a:ext uri="{A12FA001-AC4F-418D-AE19-62706E023703}">
                        <ahyp:hlinkClr xmlns:ahyp="http://schemas.microsoft.com/office/drawing/2018/hyperlinkcolor" val="tx"/>
                      </a:ext>
                    </a:extLst>
                  </a:hlinkClick>
                </a:rPr>
                <a:t>https://undp.sharepoint.com/teams/TalentDevelopmentHub</a:t>
              </a:r>
              <a:endParaRPr lang="en-GB" sz="1600" b="1">
                <a:solidFill>
                  <a:srgbClr val="007BB6"/>
                </a:solidFill>
              </a:endParaRPr>
            </a:p>
          </p:txBody>
        </p:sp>
      </p:grpSp>
    </p:spTree>
    <p:extLst>
      <p:ext uri="{BB962C8B-B14F-4D97-AF65-F5344CB8AC3E}">
        <p14:creationId xmlns:p14="http://schemas.microsoft.com/office/powerpoint/2010/main" val="1126947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9D89DB-FB07-433A-95D3-DC79883D124C}"/>
              </a:ext>
            </a:extLst>
          </p:cNvPr>
          <p:cNvSpPr txBox="1"/>
          <p:nvPr/>
        </p:nvSpPr>
        <p:spPr>
          <a:xfrm>
            <a:off x="3387376" y="1455530"/>
            <a:ext cx="5417248" cy="1323439"/>
          </a:xfrm>
          <a:prstGeom prst="rect">
            <a:avLst/>
          </a:prstGeom>
          <a:noFill/>
        </p:spPr>
        <p:txBody>
          <a:bodyPr wrap="square" rtlCol="0">
            <a:spAutoFit/>
          </a:bodyPr>
          <a:lstStyle/>
          <a:p>
            <a:pPr algn="ctr"/>
            <a:r>
              <a:rPr lang="en-US" sz="4000" i="0">
                <a:solidFill>
                  <a:srgbClr val="70330A"/>
                </a:solidFill>
                <a:effectLst/>
                <a:latin typeface="Arial" panose="020B0604020202020204" pitchFamily="34" charset="0"/>
                <a:cs typeface="Arial" panose="020B0604020202020204" pitchFamily="34" charset="0"/>
              </a:rPr>
              <a:t>How Can </a:t>
            </a:r>
            <a:r>
              <a:rPr lang="en-US" sz="4000">
                <a:solidFill>
                  <a:srgbClr val="70330A"/>
                </a:solidFill>
                <a:latin typeface="Arial" panose="020B0604020202020204" pitchFamily="34" charset="0"/>
                <a:cs typeface="Arial" panose="020B0604020202020204" pitchFamily="34" charset="0"/>
              </a:rPr>
              <a:t>Y</a:t>
            </a:r>
            <a:r>
              <a:rPr lang="en-US" sz="4000" i="0">
                <a:solidFill>
                  <a:srgbClr val="70330A"/>
                </a:solidFill>
                <a:effectLst/>
                <a:latin typeface="Arial" panose="020B0604020202020204" pitchFamily="34" charset="0"/>
                <a:cs typeface="Arial" panose="020B0604020202020204" pitchFamily="34" charset="0"/>
              </a:rPr>
              <a:t>ou </a:t>
            </a:r>
            <a:r>
              <a:rPr lang="en-US" sz="4000">
                <a:solidFill>
                  <a:srgbClr val="70330A"/>
                </a:solidFill>
                <a:latin typeface="Arial" panose="020B0604020202020204" pitchFamily="34" charset="0"/>
                <a:cs typeface="Arial" panose="020B0604020202020204" pitchFamily="34" charset="0"/>
              </a:rPr>
              <a:t>S</a:t>
            </a:r>
            <a:r>
              <a:rPr lang="en-US" sz="4000" i="0">
                <a:solidFill>
                  <a:srgbClr val="70330A"/>
                </a:solidFill>
                <a:effectLst/>
                <a:latin typeface="Arial" panose="020B0604020202020204" pitchFamily="34" charset="0"/>
                <a:cs typeface="Arial" panose="020B0604020202020204" pitchFamily="34" charset="0"/>
              </a:rPr>
              <a:t>upport </a:t>
            </a:r>
          </a:p>
          <a:p>
            <a:pPr algn="ctr"/>
            <a:r>
              <a:rPr lang="en-US" sz="4000" b="1">
                <a:solidFill>
                  <a:srgbClr val="70330A"/>
                </a:solidFill>
                <a:latin typeface="Arial" panose="020B0604020202020204" pitchFamily="34" charset="0"/>
                <a:cs typeface="Arial" panose="020B0604020202020204" pitchFamily="34" charset="0"/>
              </a:rPr>
              <a:t>P</a:t>
            </a:r>
            <a:r>
              <a:rPr lang="en-US" sz="4000" b="1" i="0">
                <a:solidFill>
                  <a:srgbClr val="70330A"/>
                </a:solidFill>
                <a:effectLst/>
                <a:latin typeface="Arial" panose="020B0604020202020204" pitchFamily="34" charset="0"/>
                <a:cs typeface="Arial" panose="020B0604020202020204" pitchFamily="34" charset="0"/>
              </a:rPr>
              <a:t>eak Performance</a:t>
            </a:r>
            <a:r>
              <a:rPr lang="en-US" sz="4000" i="0">
                <a:solidFill>
                  <a:srgbClr val="70330A"/>
                </a:solidFill>
                <a:effectLst/>
                <a:latin typeface="Arial" panose="020B0604020202020204" pitchFamily="34" charset="0"/>
                <a:cs typeface="Arial" panose="020B0604020202020204" pitchFamily="34" charset="0"/>
              </a:rPr>
              <a:t>?</a:t>
            </a:r>
            <a:endParaRPr lang="en-US" sz="4000" b="1" i="0">
              <a:solidFill>
                <a:srgbClr val="70330A"/>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AEAEC49-D71E-4F47-9B33-863449EBB1D1}"/>
              </a:ext>
            </a:extLst>
          </p:cNvPr>
          <p:cNvSpPr/>
          <p:nvPr/>
        </p:nvSpPr>
        <p:spPr>
          <a:xfrm>
            <a:off x="3265656" y="1455530"/>
            <a:ext cx="5417248"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3ECA54-0620-43C9-8284-1B4174CFD43E}"/>
              </a:ext>
            </a:extLst>
          </p:cNvPr>
          <p:cNvSpPr txBox="1"/>
          <p:nvPr/>
        </p:nvSpPr>
        <p:spPr>
          <a:xfrm>
            <a:off x="5233996" y="6506577"/>
            <a:ext cx="6958004" cy="338554"/>
          </a:xfrm>
          <a:prstGeom prst="rect">
            <a:avLst/>
          </a:prstGeom>
          <a:noFill/>
        </p:spPr>
        <p:txBody>
          <a:bodyPr wrap="square" rtlCol="0">
            <a:spAutoFit/>
          </a:bodyPr>
          <a:lstStyle/>
          <a:p>
            <a:pPr algn="r" fontAlgn="base"/>
            <a:r>
              <a:rPr lang="en-US" sz="800" b="0" i="0">
                <a:solidFill>
                  <a:srgbClr val="093145"/>
                </a:solidFill>
                <a:effectLst/>
                <a:latin typeface="Arial" panose="020B0604020202020204" pitchFamily="34" charset="0"/>
                <a:cs typeface="Arial" panose="020B0604020202020204" pitchFamily="34" charset="0"/>
              </a:rPr>
              <a:t>Source: </a:t>
            </a:r>
            <a:r>
              <a:rPr lang="en-US" sz="800">
                <a:solidFill>
                  <a:srgbClr val="093145"/>
                </a:solidFill>
                <a:latin typeface="Arial" panose="020B0604020202020204" pitchFamily="34" charset="0"/>
                <a:cs typeface="Arial" panose="020B0604020202020204" pitchFamily="34" charset="0"/>
              </a:rPr>
              <a:t>www.flexjobs.com/blog/post/ways-emotional-intelligence-key-workplace-success</a:t>
            </a:r>
            <a:r>
              <a:rPr lang="en-US" sz="800">
                <a:latin typeface="Arial" panose="020B0604020202020204" pitchFamily="34" charset="0"/>
                <a:cs typeface="Arial" panose="020B0604020202020204" pitchFamily="34" charset="0"/>
              </a:rPr>
              <a:t>/</a:t>
            </a:r>
          </a:p>
          <a:p>
            <a:pPr algn="r" fontAlgn="base"/>
            <a:r>
              <a:rPr lang="en-US" sz="800" b="0" i="0">
                <a:effectLst/>
                <a:latin typeface="Arial" panose="020B0604020202020204" pitchFamily="34" charset="0"/>
                <a:cs typeface="Arial" panose="020B0604020202020204" pitchFamily="34" charset="0"/>
              </a:rPr>
              <a:t>https://www.weforum.org/agenda/2017/02/why-you-need-emotional-intelligence/</a:t>
            </a:r>
          </a:p>
        </p:txBody>
      </p:sp>
      <p:sp>
        <p:nvSpPr>
          <p:cNvPr id="18" name="TextBox 17">
            <a:extLst>
              <a:ext uri="{FF2B5EF4-FFF2-40B4-BE49-F238E27FC236}">
                <a16:creationId xmlns:a16="http://schemas.microsoft.com/office/drawing/2014/main" id="{5E02BB15-6CD6-47A5-97E3-A48F0EC44A6C}"/>
              </a:ext>
            </a:extLst>
          </p:cNvPr>
          <p:cNvSpPr txBox="1"/>
          <p:nvPr/>
        </p:nvSpPr>
        <p:spPr>
          <a:xfrm>
            <a:off x="4217491" y="1095493"/>
            <a:ext cx="3513578" cy="1077218"/>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EQ and </a:t>
            </a:r>
          </a:p>
          <a:p>
            <a:pPr algn="ctr"/>
            <a:r>
              <a:rPr lang="en-US" sz="3200" b="1">
                <a:solidFill>
                  <a:srgbClr val="245D90"/>
                </a:solidFill>
                <a:latin typeface="Arial" panose="020B0604020202020204" pitchFamily="34" charset="0"/>
                <a:cs typeface="Arial" panose="020B0604020202020204" pitchFamily="34" charset="0"/>
              </a:rPr>
              <a:t>Career Success</a:t>
            </a:r>
          </a:p>
        </p:txBody>
      </p:sp>
      <p:pic>
        <p:nvPicPr>
          <p:cNvPr id="6" name="Picture 5" descr="A picture containing Teams&#10;&#10;Description automatically generated">
            <a:extLst>
              <a:ext uri="{FF2B5EF4-FFF2-40B4-BE49-F238E27FC236}">
                <a16:creationId xmlns:a16="http://schemas.microsoft.com/office/drawing/2014/main" id="{429B965B-33B8-48B3-92BA-BEDBD7BF7B8A}"/>
              </a:ext>
            </a:extLst>
          </p:cNvPr>
          <p:cNvPicPr>
            <a:picLocks noChangeAspect="1"/>
          </p:cNvPicPr>
          <p:nvPr/>
        </p:nvPicPr>
        <p:blipFill rotWithShape="1">
          <a:blip r:embed="rId6">
            <a:extLst>
              <a:ext uri="{28A0092B-C50C-407E-A947-70E740481C1C}">
                <a14:useLocalDpi xmlns:a14="http://schemas.microsoft.com/office/drawing/2010/main" val="0"/>
              </a:ext>
            </a:extLst>
          </a:blip>
          <a:srcRect l="8804" t="10302" r="4457" b="32562"/>
          <a:stretch/>
        </p:blipFill>
        <p:spPr>
          <a:xfrm>
            <a:off x="367877" y="2332476"/>
            <a:ext cx="11456245" cy="3527971"/>
          </a:xfrm>
          <a:prstGeom prst="rect">
            <a:avLst/>
          </a:prstGeom>
        </p:spPr>
      </p:pic>
    </p:spTree>
    <p:extLst>
      <p:ext uri="{BB962C8B-B14F-4D97-AF65-F5344CB8AC3E}">
        <p14:creationId xmlns:p14="http://schemas.microsoft.com/office/powerpoint/2010/main" val="1252055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9D89DB-FB07-433A-95D3-DC79883D124C}"/>
              </a:ext>
            </a:extLst>
          </p:cNvPr>
          <p:cNvSpPr txBox="1"/>
          <p:nvPr/>
        </p:nvSpPr>
        <p:spPr>
          <a:xfrm>
            <a:off x="3387376" y="1455530"/>
            <a:ext cx="5417248" cy="1323439"/>
          </a:xfrm>
          <a:prstGeom prst="rect">
            <a:avLst/>
          </a:prstGeom>
          <a:noFill/>
        </p:spPr>
        <p:txBody>
          <a:bodyPr wrap="square" rtlCol="0">
            <a:spAutoFit/>
          </a:bodyPr>
          <a:lstStyle/>
          <a:p>
            <a:pPr algn="ctr"/>
            <a:r>
              <a:rPr lang="en-US" sz="4000" i="0">
                <a:solidFill>
                  <a:srgbClr val="70330A"/>
                </a:solidFill>
                <a:effectLst/>
                <a:latin typeface="Arial" panose="020B0604020202020204" pitchFamily="34" charset="0"/>
                <a:cs typeface="Arial" panose="020B0604020202020204" pitchFamily="34" charset="0"/>
              </a:rPr>
              <a:t>How Can </a:t>
            </a:r>
            <a:r>
              <a:rPr lang="en-US" sz="4000">
                <a:solidFill>
                  <a:srgbClr val="70330A"/>
                </a:solidFill>
                <a:latin typeface="Arial" panose="020B0604020202020204" pitchFamily="34" charset="0"/>
                <a:cs typeface="Arial" panose="020B0604020202020204" pitchFamily="34" charset="0"/>
              </a:rPr>
              <a:t>Y</a:t>
            </a:r>
            <a:r>
              <a:rPr lang="en-US" sz="4000" i="0">
                <a:solidFill>
                  <a:srgbClr val="70330A"/>
                </a:solidFill>
                <a:effectLst/>
                <a:latin typeface="Arial" panose="020B0604020202020204" pitchFamily="34" charset="0"/>
                <a:cs typeface="Arial" panose="020B0604020202020204" pitchFamily="34" charset="0"/>
              </a:rPr>
              <a:t>ou </a:t>
            </a:r>
            <a:r>
              <a:rPr lang="en-US" sz="4000">
                <a:solidFill>
                  <a:srgbClr val="70330A"/>
                </a:solidFill>
                <a:latin typeface="Arial" panose="020B0604020202020204" pitchFamily="34" charset="0"/>
                <a:cs typeface="Arial" panose="020B0604020202020204" pitchFamily="34" charset="0"/>
              </a:rPr>
              <a:t>S</a:t>
            </a:r>
            <a:r>
              <a:rPr lang="en-US" sz="4000" i="0">
                <a:solidFill>
                  <a:srgbClr val="70330A"/>
                </a:solidFill>
                <a:effectLst/>
                <a:latin typeface="Arial" panose="020B0604020202020204" pitchFamily="34" charset="0"/>
                <a:cs typeface="Arial" panose="020B0604020202020204" pitchFamily="34" charset="0"/>
              </a:rPr>
              <a:t>upport </a:t>
            </a:r>
          </a:p>
          <a:p>
            <a:pPr algn="ctr"/>
            <a:r>
              <a:rPr lang="en-US" sz="4000" b="1">
                <a:solidFill>
                  <a:srgbClr val="70330A"/>
                </a:solidFill>
                <a:latin typeface="Arial" panose="020B0604020202020204" pitchFamily="34" charset="0"/>
                <a:cs typeface="Arial" panose="020B0604020202020204" pitchFamily="34" charset="0"/>
              </a:rPr>
              <a:t>P</a:t>
            </a:r>
            <a:r>
              <a:rPr lang="en-US" sz="4000" b="1" i="0">
                <a:solidFill>
                  <a:srgbClr val="70330A"/>
                </a:solidFill>
                <a:effectLst/>
                <a:latin typeface="Arial" panose="020B0604020202020204" pitchFamily="34" charset="0"/>
                <a:cs typeface="Arial" panose="020B0604020202020204" pitchFamily="34" charset="0"/>
              </a:rPr>
              <a:t>eak Performance</a:t>
            </a:r>
            <a:r>
              <a:rPr lang="en-US" sz="4000" i="0">
                <a:solidFill>
                  <a:srgbClr val="70330A"/>
                </a:solidFill>
                <a:effectLst/>
                <a:latin typeface="Arial" panose="020B0604020202020204" pitchFamily="34" charset="0"/>
                <a:cs typeface="Arial" panose="020B0604020202020204" pitchFamily="34" charset="0"/>
              </a:rPr>
              <a:t>?</a:t>
            </a:r>
            <a:endParaRPr lang="en-US" sz="4000" b="1" i="0">
              <a:solidFill>
                <a:srgbClr val="70330A"/>
              </a:solidFill>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BAEAEC49-D71E-4F47-9B33-863449EBB1D1}"/>
              </a:ext>
            </a:extLst>
          </p:cNvPr>
          <p:cNvSpPr/>
          <p:nvPr/>
        </p:nvSpPr>
        <p:spPr>
          <a:xfrm>
            <a:off x="3265656" y="1455530"/>
            <a:ext cx="5417248"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03ECA54-0620-43C9-8284-1B4174CFD43E}"/>
              </a:ext>
            </a:extLst>
          </p:cNvPr>
          <p:cNvSpPr txBox="1"/>
          <p:nvPr/>
        </p:nvSpPr>
        <p:spPr>
          <a:xfrm>
            <a:off x="5233996" y="6519446"/>
            <a:ext cx="6958004" cy="338554"/>
          </a:xfrm>
          <a:prstGeom prst="rect">
            <a:avLst/>
          </a:prstGeom>
          <a:noFill/>
        </p:spPr>
        <p:txBody>
          <a:bodyPr wrap="square" rtlCol="0">
            <a:spAutoFit/>
          </a:bodyPr>
          <a:lstStyle/>
          <a:p>
            <a:pPr algn="r" fontAlgn="base"/>
            <a:r>
              <a:rPr lang="en-US" sz="800" b="0" i="0">
                <a:effectLst/>
                <a:latin typeface="Arial" panose="020B0604020202020204" pitchFamily="34" charset="0"/>
                <a:cs typeface="Arial" panose="020B0604020202020204" pitchFamily="34" charset="0"/>
              </a:rPr>
              <a:t>Sources: Institute for Heath and Human Potential, </a:t>
            </a:r>
            <a:r>
              <a:rPr lang="en-US" sz="800" i="1">
                <a:latin typeface="Arial" panose="020B0604020202020204" pitchFamily="34" charset="0"/>
                <a:cs typeface="Arial" panose="020B0604020202020204" pitchFamily="34" charset="0"/>
              </a:rPr>
              <a:t>What we’ve learned from 20 years of asking people about exceptional leaders, 2019</a:t>
            </a:r>
          </a:p>
          <a:p>
            <a:pPr algn="r" fontAlgn="base"/>
            <a:r>
              <a:rPr lang="en-US" sz="800" b="0" i="0">
                <a:effectLst/>
                <a:latin typeface="Arial" panose="020B0604020202020204" pitchFamily="34" charset="0"/>
                <a:cs typeface="Arial" panose="020B0604020202020204" pitchFamily="34" charset="0"/>
              </a:rPr>
              <a:t>https://www.weforum.org/agenda/2020/02/emotional-intelligence-career-life-personal-development</a:t>
            </a:r>
            <a:r>
              <a:rPr lang="en-US" sz="800" b="0" i="0">
                <a:solidFill>
                  <a:schemeClr val="tx1">
                    <a:lumMod val="95000"/>
                    <a:lumOff val="5000"/>
                  </a:schemeClr>
                </a:solidFill>
                <a:effectLst/>
                <a:latin typeface="Arial" panose="020B0604020202020204" pitchFamily="34" charset="0"/>
                <a:cs typeface="Arial" panose="020B0604020202020204" pitchFamily="34" charset="0"/>
              </a:rPr>
              <a:t>/</a:t>
            </a:r>
          </a:p>
        </p:txBody>
      </p:sp>
      <p:grpSp>
        <p:nvGrpSpPr>
          <p:cNvPr id="19" name="Group 18">
            <a:extLst>
              <a:ext uri="{FF2B5EF4-FFF2-40B4-BE49-F238E27FC236}">
                <a16:creationId xmlns:a16="http://schemas.microsoft.com/office/drawing/2014/main" id="{47E97421-2515-4E5B-8214-5A1B6C0225E3}"/>
              </a:ext>
            </a:extLst>
          </p:cNvPr>
          <p:cNvGrpSpPr/>
          <p:nvPr/>
        </p:nvGrpSpPr>
        <p:grpSpPr>
          <a:xfrm>
            <a:off x="3259350" y="471479"/>
            <a:ext cx="8516854" cy="5915041"/>
            <a:chOff x="1976024" y="471479"/>
            <a:chExt cx="8516854" cy="5915041"/>
          </a:xfrm>
        </p:grpSpPr>
        <p:graphicFrame>
          <p:nvGraphicFramePr>
            <p:cNvPr id="11" name="Chart 10">
              <a:extLst>
                <a:ext uri="{FF2B5EF4-FFF2-40B4-BE49-F238E27FC236}">
                  <a16:creationId xmlns:a16="http://schemas.microsoft.com/office/drawing/2014/main" id="{6D7DDE8F-C49D-403D-ADA3-1CF8A6CA6EFC}"/>
                </a:ext>
              </a:extLst>
            </p:cNvPr>
            <p:cNvGraphicFramePr/>
            <p:nvPr/>
          </p:nvGraphicFramePr>
          <p:xfrm>
            <a:off x="1976024" y="471479"/>
            <a:ext cx="8516854" cy="5915041"/>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a:extLst>
                <a:ext uri="{FF2B5EF4-FFF2-40B4-BE49-F238E27FC236}">
                  <a16:creationId xmlns:a16="http://schemas.microsoft.com/office/drawing/2014/main" id="{9432037F-A9DA-499D-AB94-F643374C31E4}"/>
                </a:ext>
              </a:extLst>
            </p:cNvPr>
            <p:cNvSpPr txBox="1"/>
            <p:nvPr/>
          </p:nvSpPr>
          <p:spPr>
            <a:xfrm>
              <a:off x="6277196" y="1276150"/>
              <a:ext cx="1447614" cy="877163"/>
            </a:xfrm>
            <a:prstGeom prst="rect">
              <a:avLst/>
            </a:prstGeom>
            <a:noFill/>
          </p:spPr>
          <p:txBody>
            <a:bodyPr wrap="square" rtlCol="0">
              <a:spAutoFit/>
            </a:bodyPr>
            <a:lstStyle/>
            <a:p>
              <a:pPr algn="ctr"/>
              <a:r>
                <a:rPr lang="en-US" sz="1700">
                  <a:solidFill>
                    <a:schemeClr val="bg1"/>
                  </a:solidFill>
                  <a:latin typeface="Arial" panose="020B0604020202020204" pitchFamily="34" charset="0"/>
                  <a:cs typeface="Arial" panose="020B0604020202020204" pitchFamily="34" charset="0"/>
                </a:rPr>
                <a:t>Technical Skills </a:t>
              </a:r>
            </a:p>
            <a:p>
              <a:pPr algn="ctr"/>
              <a:r>
                <a:rPr lang="en-US" sz="1700">
                  <a:solidFill>
                    <a:schemeClr val="bg1"/>
                  </a:solidFill>
                  <a:latin typeface="Arial" panose="020B0604020202020204" pitchFamily="34" charset="0"/>
                  <a:cs typeface="Arial" panose="020B0604020202020204" pitchFamily="34" charset="0"/>
                </a:rPr>
                <a:t>10%</a:t>
              </a:r>
            </a:p>
          </p:txBody>
        </p:sp>
        <p:sp>
          <p:nvSpPr>
            <p:cNvPr id="15" name="TextBox 14">
              <a:extLst>
                <a:ext uri="{FF2B5EF4-FFF2-40B4-BE49-F238E27FC236}">
                  <a16:creationId xmlns:a16="http://schemas.microsoft.com/office/drawing/2014/main" id="{5C2A83AE-C905-46DD-9A4F-32673CE8655C}"/>
                </a:ext>
              </a:extLst>
            </p:cNvPr>
            <p:cNvSpPr txBox="1"/>
            <p:nvPr/>
          </p:nvSpPr>
          <p:spPr>
            <a:xfrm>
              <a:off x="4797500" y="1455530"/>
              <a:ext cx="1447614" cy="615553"/>
            </a:xfrm>
            <a:prstGeom prst="rect">
              <a:avLst/>
            </a:prstGeom>
            <a:noFill/>
          </p:spPr>
          <p:txBody>
            <a:bodyPr wrap="square" rtlCol="0">
              <a:spAutoFit/>
            </a:bodyPr>
            <a:lstStyle/>
            <a:p>
              <a:pPr algn="ctr"/>
              <a:r>
                <a:rPr lang="en-US" sz="1700">
                  <a:solidFill>
                    <a:schemeClr val="bg1"/>
                  </a:solidFill>
                  <a:latin typeface="Arial" panose="020B0604020202020204" pitchFamily="34" charset="0"/>
                  <a:cs typeface="Arial" panose="020B0604020202020204" pitchFamily="34" charset="0"/>
                </a:rPr>
                <a:t>IQ </a:t>
              </a:r>
            </a:p>
            <a:p>
              <a:pPr algn="ctr"/>
              <a:r>
                <a:rPr lang="en-US" sz="1700">
                  <a:solidFill>
                    <a:schemeClr val="bg1"/>
                  </a:solidFill>
                  <a:latin typeface="Arial" panose="020B0604020202020204" pitchFamily="34" charset="0"/>
                  <a:cs typeface="Arial" panose="020B0604020202020204" pitchFamily="34" charset="0"/>
                </a:rPr>
                <a:t>10%</a:t>
              </a:r>
            </a:p>
          </p:txBody>
        </p:sp>
        <p:sp>
          <p:nvSpPr>
            <p:cNvPr id="16" name="TextBox 15">
              <a:extLst>
                <a:ext uri="{FF2B5EF4-FFF2-40B4-BE49-F238E27FC236}">
                  <a16:creationId xmlns:a16="http://schemas.microsoft.com/office/drawing/2014/main" id="{355A2893-565D-4574-9A68-ABADE68283C2}"/>
                </a:ext>
              </a:extLst>
            </p:cNvPr>
            <p:cNvSpPr txBox="1"/>
            <p:nvPr/>
          </p:nvSpPr>
          <p:spPr>
            <a:xfrm>
              <a:off x="5712375" y="3807581"/>
              <a:ext cx="2790181" cy="1661993"/>
            </a:xfrm>
            <a:prstGeom prst="rect">
              <a:avLst/>
            </a:prstGeom>
            <a:noFill/>
          </p:spPr>
          <p:txBody>
            <a:bodyPr wrap="square" rtlCol="0">
              <a:spAutoFit/>
            </a:bodyPr>
            <a:lstStyle/>
            <a:p>
              <a:r>
                <a:rPr lang="en-US" sz="1700">
                  <a:solidFill>
                    <a:schemeClr val="bg1"/>
                  </a:solidFill>
                  <a:latin typeface="Arial" panose="020B0604020202020204" pitchFamily="34" charset="0"/>
                  <a:cs typeface="Arial" panose="020B0604020202020204" pitchFamily="34" charset="0"/>
                </a:rPr>
                <a:t>of the defining characteristics of exceptional and unexceptional leaders were Emotional Intelligence behaviors</a:t>
              </a:r>
            </a:p>
          </p:txBody>
        </p:sp>
        <p:sp>
          <p:nvSpPr>
            <p:cNvPr id="17" name="TextBox 16">
              <a:extLst>
                <a:ext uri="{FF2B5EF4-FFF2-40B4-BE49-F238E27FC236}">
                  <a16:creationId xmlns:a16="http://schemas.microsoft.com/office/drawing/2014/main" id="{9ADDA6A6-A5F6-4773-8CD4-0E68BD15A72C}"/>
                </a:ext>
              </a:extLst>
            </p:cNvPr>
            <p:cNvSpPr txBox="1"/>
            <p:nvPr/>
          </p:nvSpPr>
          <p:spPr>
            <a:xfrm>
              <a:off x="3722053" y="3341973"/>
              <a:ext cx="1931946" cy="1200329"/>
            </a:xfrm>
            <a:prstGeom prst="rect">
              <a:avLst/>
            </a:prstGeom>
            <a:no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Emotional Intelligence 80%</a:t>
              </a:r>
            </a:p>
          </p:txBody>
        </p:sp>
      </p:grpSp>
      <p:sp>
        <p:nvSpPr>
          <p:cNvPr id="18" name="TextBox 17">
            <a:extLst>
              <a:ext uri="{FF2B5EF4-FFF2-40B4-BE49-F238E27FC236}">
                <a16:creationId xmlns:a16="http://schemas.microsoft.com/office/drawing/2014/main" id="{5E02BB15-6CD6-47A5-97E3-A48F0EC44A6C}"/>
              </a:ext>
            </a:extLst>
          </p:cNvPr>
          <p:cNvSpPr txBox="1"/>
          <p:nvPr/>
        </p:nvSpPr>
        <p:spPr>
          <a:xfrm>
            <a:off x="415796" y="2890390"/>
            <a:ext cx="3513578" cy="1569660"/>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EQ distinguishes </a:t>
            </a:r>
            <a:r>
              <a:rPr lang="en-US" sz="3200" b="1">
                <a:solidFill>
                  <a:srgbClr val="245D90"/>
                </a:solidFill>
                <a:latin typeface="Arial" panose="020B0604020202020204" pitchFamily="34" charset="0"/>
                <a:cs typeface="Arial" panose="020B0604020202020204" pitchFamily="34" charset="0"/>
              </a:rPr>
              <a:t>exceptional </a:t>
            </a:r>
            <a:r>
              <a:rPr lang="en-US" sz="3200">
                <a:solidFill>
                  <a:srgbClr val="245D90"/>
                </a:solidFill>
                <a:latin typeface="Arial" panose="020B0604020202020204" pitchFamily="34" charset="0"/>
                <a:cs typeface="Arial" panose="020B0604020202020204" pitchFamily="34" charset="0"/>
              </a:rPr>
              <a:t>leaders</a:t>
            </a:r>
          </a:p>
        </p:txBody>
      </p:sp>
    </p:spTree>
    <p:extLst>
      <p:ext uri="{BB962C8B-B14F-4D97-AF65-F5344CB8AC3E}">
        <p14:creationId xmlns:p14="http://schemas.microsoft.com/office/powerpoint/2010/main" val="13956062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3ECA54-0620-43C9-8284-1B4174CFD43E}"/>
              </a:ext>
            </a:extLst>
          </p:cNvPr>
          <p:cNvSpPr txBox="1"/>
          <p:nvPr/>
        </p:nvSpPr>
        <p:spPr>
          <a:xfrm>
            <a:off x="5233996" y="6656637"/>
            <a:ext cx="6958004" cy="215444"/>
          </a:xfrm>
          <a:prstGeom prst="rect">
            <a:avLst/>
          </a:prstGeom>
          <a:noFill/>
        </p:spPr>
        <p:txBody>
          <a:bodyPr wrap="square" rtlCol="0">
            <a:spAutoFit/>
          </a:bodyPr>
          <a:lstStyle/>
          <a:p>
            <a:pPr algn="r" fontAlgn="base"/>
            <a:r>
              <a:rPr lang="en-US" sz="800" b="0" i="0">
                <a:solidFill>
                  <a:srgbClr val="093145"/>
                </a:solidFill>
                <a:effectLst/>
                <a:latin typeface="Roboto" panose="02000000000000000000" pitchFamily="2" charset="0"/>
              </a:rPr>
              <a:t>Source: Institute for Heath and Human Potential, </a:t>
            </a:r>
            <a:r>
              <a:rPr lang="en-US" sz="800" i="1">
                <a:solidFill>
                  <a:srgbClr val="093145"/>
                </a:solidFill>
                <a:latin typeface="Roboto" panose="02000000000000000000" pitchFamily="2" charset="0"/>
              </a:rPr>
              <a:t>What we’ve learned from 20 years of asking people about exceptional leaders, 2019</a:t>
            </a:r>
            <a:endParaRPr lang="en-US" sz="800" b="0" i="0">
              <a:solidFill>
                <a:srgbClr val="666666"/>
              </a:solidFill>
              <a:effectLst/>
              <a:latin typeface="Open Sans" panose="020B0606030504020204" pitchFamily="34" charset="0"/>
            </a:endParaRPr>
          </a:p>
        </p:txBody>
      </p:sp>
      <p:graphicFrame>
        <p:nvGraphicFramePr>
          <p:cNvPr id="10" name="Table 12">
            <a:extLst>
              <a:ext uri="{FF2B5EF4-FFF2-40B4-BE49-F238E27FC236}">
                <a16:creationId xmlns:a16="http://schemas.microsoft.com/office/drawing/2014/main" id="{962CC553-C0D0-4FC4-959F-0E483D46983A}"/>
              </a:ext>
            </a:extLst>
          </p:cNvPr>
          <p:cNvGraphicFramePr>
            <a:graphicFrameLocks noGrp="1"/>
          </p:cNvGraphicFramePr>
          <p:nvPr>
            <p:extLst>
              <p:ext uri="{D42A27DB-BD31-4B8C-83A1-F6EECF244321}">
                <p14:modId xmlns:p14="http://schemas.microsoft.com/office/powerpoint/2010/main" val="2491547713"/>
              </p:ext>
            </p:extLst>
          </p:nvPr>
        </p:nvGraphicFramePr>
        <p:xfrm>
          <a:off x="5576455" y="1005840"/>
          <a:ext cx="4846320" cy="4846320"/>
        </p:xfrm>
        <a:graphic>
          <a:graphicData uri="http://schemas.openxmlformats.org/drawingml/2006/table">
            <a:tbl>
              <a:tblPr firstRow="1" bandRow="1">
                <a:tableStyleId>{5C22544A-7EE6-4342-B048-85BDC9FD1C3A}</a:tableStyleId>
              </a:tblPr>
              <a:tblGrid>
                <a:gridCol w="2423160">
                  <a:extLst>
                    <a:ext uri="{9D8B030D-6E8A-4147-A177-3AD203B41FA5}">
                      <a16:colId xmlns:a16="http://schemas.microsoft.com/office/drawing/2014/main" val="60033406"/>
                    </a:ext>
                  </a:extLst>
                </a:gridCol>
                <a:gridCol w="2423160">
                  <a:extLst>
                    <a:ext uri="{9D8B030D-6E8A-4147-A177-3AD203B41FA5}">
                      <a16:colId xmlns:a16="http://schemas.microsoft.com/office/drawing/2014/main" val="3642870991"/>
                    </a:ext>
                  </a:extLst>
                </a:gridCol>
              </a:tblGrid>
              <a:tr h="2423160">
                <a:tc>
                  <a:txBody>
                    <a:bodyPr/>
                    <a:lstStyle/>
                    <a:p>
                      <a:endParaRPr lang="en-US"/>
                    </a:p>
                  </a:txBody>
                  <a:tcPr>
                    <a:solidFill>
                      <a:srgbClr val="245D90"/>
                    </a:solidFill>
                  </a:tcPr>
                </a:tc>
                <a:tc>
                  <a:txBody>
                    <a:bodyPr/>
                    <a:lstStyle/>
                    <a:p>
                      <a:endParaRPr lang="en-US"/>
                    </a:p>
                  </a:txBody>
                  <a:tcPr>
                    <a:solidFill>
                      <a:srgbClr val="245D90"/>
                    </a:solidFill>
                  </a:tcPr>
                </a:tc>
                <a:extLst>
                  <a:ext uri="{0D108BD9-81ED-4DB2-BD59-A6C34878D82A}">
                    <a16:rowId xmlns:a16="http://schemas.microsoft.com/office/drawing/2014/main" val="759865915"/>
                  </a:ext>
                </a:extLst>
              </a:tr>
              <a:tr h="2423160">
                <a:tc>
                  <a:txBody>
                    <a:bodyPr/>
                    <a:lstStyle/>
                    <a:p>
                      <a:endParaRPr lang="en-US"/>
                    </a:p>
                  </a:txBody>
                  <a:tcPr>
                    <a:solidFill>
                      <a:srgbClr val="245D90"/>
                    </a:solidFill>
                  </a:tcPr>
                </a:tc>
                <a:tc>
                  <a:txBody>
                    <a:bodyPr/>
                    <a:lstStyle/>
                    <a:p>
                      <a:endParaRPr lang="en-US"/>
                    </a:p>
                  </a:txBody>
                  <a:tcPr>
                    <a:solidFill>
                      <a:srgbClr val="245D90"/>
                    </a:solidFill>
                  </a:tcPr>
                </a:tc>
                <a:extLst>
                  <a:ext uri="{0D108BD9-81ED-4DB2-BD59-A6C34878D82A}">
                    <a16:rowId xmlns:a16="http://schemas.microsoft.com/office/drawing/2014/main" val="3586135727"/>
                  </a:ext>
                </a:extLst>
              </a:tr>
            </a:tbl>
          </a:graphicData>
        </a:graphic>
      </p:graphicFrame>
      <p:cxnSp>
        <p:nvCxnSpPr>
          <p:cNvPr id="22" name="Straight Connector 21">
            <a:extLst>
              <a:ext uri="{FF2B5EF4-FFF2-40B4-BE49-F238E27FC236}">
                <a16:creationId xmlns:a16="http://schemas.microsoft.com/office/drawing/2014/main" id="{81C2D04A-CA66-484F-96AE-F669C8EA7CA0}"/>
              </a:ext>
            </a:extLst>
          </p:cNvPr>
          <p:cNvCxnSpPr>
            <a:endCxn id="10" idx="2"/>
          </p:cNvCxnSpPr>
          <p:nvPr/>
        </p:nvCxnSpPr>
        <p:spPr>
          <a:xfrm>
            <a:off x="7999615" y="1005840"/>
            <a:ext cx="0" cy="48463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BB8B888-B548-4D07-A45F-6D659D2860CF}"/>
              </a:ext>
            </a:extLst>
          </p:cNvPr>
          <p:cNvSpPr txBox="1"/>
          <p:nvPr/>
        </p:nvSpPr>
        <p:spPr>
          <a:xfrm>
            <a:off x="6016351" y="1834704"/>
            <a:ext cx="1364671" cy="523220"/>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SELF-AWARENESS</a:t>
            </a:r>
          </a:p>
        </p:txBody>
      </p:sp>
      <p:sp>
        <p:nvSpPr>
          <p:cNvPr id="25" name="TextBox 24">
            <a:extLst>
              <a:ext uri="{FF2B5EF4-FFF2-40B4-BE49-F238E27FC236}">
                <a16:creationId xmlns:a16="http://schemas.microsoft.com/office/drawing/2014/main" id="{031EACD8-AEB4-4C25-A338-1E5A38729D77}"/>
              </a:ext>
            </a:extLst>
          </p:cNvPr>
          <p:cNvSpPr txBox="1"/>
          <p:nvPr/>
        </p:nvSpPr>
        <p:spPr>
          <a:xfrm>
            <a:off x="8439511" y="1840608"/>
            <a:ext cx="1697800" cy="523220"/>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SELF-MANAGEMENT</a:t>
            </a:r>
          </a:p>
        </p:txBody>
      </p:sp>
      <p:sp>
        <p:nvSpPr>
          <p:cNvPr id="26" name="TextBox 25">
            <a:extLst>
              <a:ext uri="{FF2B5EF4-FFF2-40B4-BE49-F238E27FC236}">
                <a16:creationId xmlns:a16="http://schemas.microsoft.com/office/drawing/2014/main" id="{F7B56930-C5AB-474E-A89D-2CC499E4717C}"/>
              </a:ext>
            </a:extLst>
          </p:cNvPr>
          <p:cNvSpPr txBox="1"/>
          <p:nvPr/>
        </p:nvSpPr>
        <p:spPr>
          <a:xfrm>
            <a:off x="6016351" y="4231161"/>
            <a:ext cx="1697800" cy="523220"/>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SOCIAL-AWARENESS</a:t>
            </a:r>
          </a:p>
        </p:txBody>
      </p:sp>
      <p:sp>
        <p:nvSpPr>
          <p:cNvPr id="27" name="TextBox 26">
            <a:extLst>
              <a:ext uri="{FF2B5EF4-FFF2-40B4-BE49-F238E27FC236}">
                <a16:creationId xmlns:a16="http://schemas.microsoft.com/office/drawing/2014/main" id="{565F4D60-904E-4B70-9838-619D27D7F1B7}"/>
              </a:ext>
            </a:extLst>
          </p:cNvPr>
          <p:cNvSpPr txBox="1"/>
          <p:nvPr/>
        </p:nvSpPr>
        <p:spPr>
          <a:xfrm>
            <a:off x="8439511" y="4231144"/>
            <a:ext cx="1697800" cy="523220"/>
          </a:xfrm>
          <a:prstGeom prst="rect">
            <a:avLst/>
          </a:prstGeom>
          <a:noFill/>
        </p:spPr>
        <p:txBody>
          <a:bodyPr wrap="square" rtlCol="0">
            <a:spAutoFit/>
          </a:bodyPr>
          <a:lstStyle/>
          <a:p>
            <a:r>
              <a:rPr lang="en-US" sz="1400" b="1">
                <a:solidFill>
                  <a:schemeClr val="bg1"/>
                </a:solidFill>
                <a:latin typeface="Arial" panose="020B0604020202020204" pitchFamily="34" charset="0"/>
                <a:cs typeface="Arial" panose="020B0604020202020204" pitchFamily="34" charset="0"/>
              </a:rPr>
              <a:t>RELATIONSHIP-MANAGEMENT</a:t>
            </a:r>
          </a:p>
        </p:txBody>
      </p:sp>
      <p:sp>
        <p:nvSpPr>
          <p:cNvPr id="28" name="TextBox 27">
            <a:extLst>
              <a:ext uri="{FF2B5EF4-FFF2-40B4-BE49-F238E27FC236}">
                <a16:creationId xmlns:a16="http://schemas.microsoft.com/office/drawing/2014/main" id="{0BF55A29-E07B-4723-82CD-9B8924366E0A}"/>
              </a:ext>
            </a:extLst>
          </p:cNvPr>
          <p:cNvSpPr txBox="1"/>
          <p:nvPr/>
        </p:nvSpPr>
        <p:spPr>
          <a:xfrm>
            <a:off x="851297" y="2644170"/>
            <a:ext cx="3513578" cy="1569660"/>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The four components </a:t>
            </a:r>
          </a:p>
          <a:p>
            <a:pPr algn="ctr"/>
            <a:r>
              <a:rPr lang="en-US" sz="3200">
                <a:solidFill>
                  <a:srgbClr val="245D90"/>
                </a:solidFill>
                <a:latin typeface="Arial" panose="020B0604020202020204" pitchFamily="34" charset="0"/>
                <a:cs typeface="Arial" panose="020B0604020202020204" pitchFamily="34" charset="0"/>
              </a:rPr>
              <a:t>of EQ</a:t>
            </a:r>
          </a:p>
        </p:txBody>
      </p:sp>
    </p:spTree>
    <p:extLst>
      <p:ext uri="{BB962C8B-B14F-4D97-AF65-F5344CB8AC3E}">
        <p14:creationId xmlns:p14="http://schemas.microsoft.com/office/powerpoint/2010/main" val="38067040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2A28B32-6C2A-49CB-999B-CC4A775FD8E2}"/>
              </a:ext>
            </a:extLst>
          </p:cNvPr>
          <p:cNvSpPr txBox="1"/>
          <p:nvPr/>
        </p:nvSpPr>
        <p:spPr>
          <a:xfrm>
            <a:off x="3729643" y="6626470"/>
            <a:ext cx="8462357"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Source: https://www.hrzone.com/perform/people/emotional-intelligence-do-you-know-the-four-basic-components</a:t>
            </a:r>
          </a:p>
        </p:txBody>
      </p:sp>
      <p:pic>
        <p:nvPicPr>
          <p:cNvPr id="6" name="Picture 5" descr="A picture containing guitar&#10;&#10;Description automatically generated">
            <a:extLst>
              <a:ext uri="{FF2B5EF4-FFF2-40B4-BE49-F238E27FC236}">
                <a16:creationId xmlns:a16="http://schemas.microsoft.com/office/drawing/2014/main" id="{402C09AB-0BF8-46B5-A946-4C9C952317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04299" y="1583612"/>
            <a:ext cx="8287701" cy="4864413"/>
          </a:xfrm>
          <a:prstGeom prst="rect">
            <a:avLst/>
          </a:prstGeom>
        </p:spPr>
      </p:pic>
      <p:sp>
        <p:nvSpPr>
          <p:cNvPr id="12" name="TextBox 11">
            <a:extLst>
              <a:ext uri="{FF2B5EF4-FFF2-40B4-BE49-F238E27FC236}">
                <a16:creationId xmlns:a16="http://schemas.microsoft.com/office/drawing/2014/main" id="{9A6DD16C-E039-4EA5-8BD1-3523F30E2A19}"/>
              </a:ext>
            </a:extLst>
          </p:cNvPr>
          <p:cNvSpPr txBox="1"/>
          <p:nvPr/>
        </p:nvSpPr>
        <p:spPr>
          <a:xfrm>
            <a:off x="119246" y="3136612"/>
            <a:ext cx="3513578" cy="584775"/>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Self-Awareness</a:t>
            </a:r>
          </a:p>
        </p:txBody>
      </p:sp>
      <p:sp>
        <p:nvSpPr>
          <p:cNvPr id="13" name="TextBox 12">
            <a:extLst>
              <a:ext uri="{FF2B5EF4-FFF2-40B4-BE49-F238E27FC236}">
                <a16:creationId xmlns:a16="http://schemas.microsoft.com/office/drawing/2014/main" id="{DAA7E25A-757B-495F-8C63-74C67528251D}"/>
              </a:ext>
            </a:extLst>
          </p:cNvPr>
          <p:cNvSpPr txBox="1"/>
          <p:nvPr/>
        </p:nvSpPr>
        <p:spPr>
          <a:xfrm>
            <a:off x="336840" y="4164898"/>
            <a:ext cx="3078389"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How aware are you of your emotions in the moment?</a:t>
            </a:r>
          </a:p>
        </p:txBody>
      </p:sp>
    </p:spTree>
    <p:extLst>
      <p:ext uri="{BB962C8B-B14F-4D97-AF65-F5344CB8AC3E}">
        <p14:creationId xmlns:p14="http://schemas.microsoft.com/office/powerpoint/2010/main" val="1638894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outdoor, nature, sun&#10;&#10;Description automatically generated">
            <a:extLst>
              <a:ext uri="{FF2B5EF4-FFF2-40B4-BE49-F238E27FC236}">
                <a16:creationId xmlns:a16="http://schemas.microsoft.com/office/drawing/2014/main" id="{37101F2A-6B1D-445C-8282-19123BE60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7909"/>
            <a:ext cx="12192000" cy="2906956"/>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39D46D9-251C-4928-8B2E-0A1C730AAC61}"/>
              </a:ext>
            </a:extLst>
          </p:cNvPr>
          <p:cNvSpPr txBox="1"/>
          <p:nvPr/>
        </p:nvSpPr>
        <p:spPr>
          <a:xfrm>
            <a:off x="3729643" y="6626470"/>
            <a:ext cx="8462357"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Source: https://www.hrzone.com/perform/people/emotional-intelligence-do-you-know-the-four-basic-components</a:t>
            </a:r>
          </a:p>
        </p:txBody>
      </p:sp>
      <p:sp>
        <p:nvSpPr>
          <p:cNvPr id="7" name="TextBox 6">
            <a:extLst>
              <a:ext uri="{FF2B5EF4-FFF2-40B4-BE49-F238E27FC236}">
                <a16:creationId xmlns:a16="http://schemas.microsoft.com/office/drawing/2014/main" id="{63702412-7630-4FA6-A4FD-03626EB4B30D}"/>
              </a:ext>
            </a:extLst>
          </p:cNvPr>
          <p:cNvSpPr txBox="1"/>
          <p:nvPr/>
        </p:nvSpPr>
        <p:spPr>
          <a:xfrm>
            <a:off x="4339211" y="1390747"/>
            <a:ext cx="3513578" cy="584775"/>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Self-Management</a:t>
            </a:r>
          </a:p>
        </p:txBody>
      </p:sp>
      <p:sp>
        <p:nvSpPr>
          <p:cNvPr id="9" name="TextBox 8">
            <a:extLst>
              <a:ext uri="{FF2B5EF4-FFF2-40B4-BE49-F238E27FC236}">
                <a16:creationId xmlns:a16="http://schemas.microsoft.com/office/drawing/2014/main" id="{B9CF1392-1D9C-41CC-A8C6-AC287365C047}"/>
              </a:ext>
            </a:extLst>
          </p:cNvPr>
          <p:cNvSpPr txBox="1"/>
          <p:nvPr/>
        </p:nvSpPr>
        <p:spPr>
          <a:xfrm>
            <a:off x="3112429" y="5535996"/>
            <a:ext cx="5967141"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You may be aware of your emotions, but can you also self-regulate to be responsive instead of reactive?</a:t>
            </a:r>
          </a:p>
        </p:txBody>
      </p:sp>
    </p:spTree>
    <p:extLst>
      <p:ext uri="{BB962C8B-B14F-4D97-AF65-F5344CB8AC3E}">
        <p14:creationId xmlns:p14="http://schemas.microsoft.com/office/powerpoint/2010/main" val="3731537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arge iceberg in the water&#10;&#10;Description automatically generated with medium confidence">
            <a:extLst>
              <a:ext uri="{FF2B5EF4-FFF2-40B4-BE49-F238E27FC236}">
                <a16:creationId xmlns:a16="http://schemas.microsoft.com/office/drawing/2014/main" id="{1D0E4824-EA16-4FC5-99DE-773F8F797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808"/>
            <a:ext cx="12192000" cy="6858000"/>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6966F9-3509-4869-B1E8-FF82DAFF5E08}"/>
              </a:ext>
            </a:extLst>
          </p:cNvPr>
          <p:cNvSpPr txBox="1"/>
          <p:nvPr/>
        </p:nvSpPr>
        <p:spPr>
          <a:xfrm>
            <a:off x="3729643" y="6626470"/>
            <a:ext cx="8462357"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Source: https://www.hrzone.com/perform/people/emotional-intelligence-do-you-know-the-four-basic-components</a:t>
            </a:r>
          </a:p>
        </p:txBody>
      </p:sp>
      <p:sp>
        <p:nvSpPr>
          <p:cNvPr id="9" name="TextBox 8">
            <a:extLst>
              <a:ext uri="{FF2B5EF4-FFF2-40B4-BE49-F238E27FC236}">
                <a16:creationId xmlns:a16="http://schemas.microsoft.com/office/drawing/2014/main" id="{EB109106-F359-4A12-8FAD-E0EBC8518440}"/>
              </a:ext>
            </a:extLst>
          </p:cNvPr>
          <p:cNvSpPr txBox="1"/>
          <p:nvPr/>
        </p:nvSpPr>
        <p:spPr>
          <a:xfrm>
            <a:off x="7166520" y="3136612"/>
            <a:ext cx="3513578" cy="584775"/>
          </a:xfrm>
          <a:prstGeom prst="rect">
            <a:avLst/>
          </a:prstGeom>
          <a:noFill/>
        </p:spPr>
        <p:txBody>
          <a:bodyPr wrap="square" rtlCol="0">
            <a:spAutoFit/>
          </a:bodyPr>
          <a:lstStyle/>
          <a:p>
            <a:pPr algn="ctr"/>
            <a:r>
              <a:rPr lang="en-US" sz="3200">
                <a:solidFill>
                  <a:schemeClr val="bg1"/>
                </a:solidFill>
                <a:latin typeface="Arial" panose="020B0604020202020204" pitchFamily="34" charset="0"/>
                <a:cs typeface="Arial" panose="020B0604020202020204" pitchFamily="34" charset="0"/>
              </a:rPr>
              <a:t>Social-Awareness</a:t>
            </a:r>
          </a:p>
        </p:txBody>
      </p:sp>
      <p:sp>
        <p:nvSpPr>
          <p:cNvPr id="10" name="TextBox 9">
            <a:extLst>
              <a:ext uri="{FF2B5EF4-FFF2-40B4-BE49-F238E27FC236}">
                <a16:creationId xmlns:a16="http://schemas.microsoft.com/office/drawing/2014/main" id="{B0CCDE46-4FDC-41DA-8F13-CBB2DF8F37AF}"/>
              </a:ext>
            </a:extLst>
          </p:cNvPr>
          <p:cNvSpPr txBox="1"/>
          <p:nvPr/>
        </p:nvSpPr>
        <p:spPr>
          <a:xfrm>
            <a:off x="6519134" y="4031283"/>
            <a:ext cx="4808351" cy="923330"/>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Can you read the room? </a:t>
            </a:r>
          </a:p>
          <a:p>
            <a:r>
              <a:rPr lang="en-US">
                <a:solidFill>
                  <a:schemeClr val="bg1"/>
                </a:solidFill>
                <a:latin typeface="Arial" panose="020B0604020202020204" pitchFamily="34" charset="0"/>
                <a:cs typeface="Arial" panose="020B0604020202020204" pitchFamily="34" charset="0"/>
              </a:rPr>
              <a:t>Look at situations from multiple perspectives? </a:t>
            </a:r>
          </a:p>
          <a:p>
            <a:r>
              <a:rPr lang="en-US">
                <a:solidFill>
                  <a:schemeClr val="bg1"/>
                </a:solidFill>
                <a:latin typeface="Arial" panose="020B0604020202020204" pitchFamily="34" charset="0"/>
                <a:cs typeface="Arial" panose="020B0604020202020204" pitchFamily="34" charset="0"/>
              </a:rPr>
              <a:t>Intuit what is happening beneath the surface?</a:t>
            </a:r>
          </a:p>
        </p:txBody>
      </p:sp>
    </p:spTree>
    <p:extLst>
      <p:ext uri="{BB962C8B-B14F-4D97-AF65-F5344CB8AC3E}">
        <p14:creationId xmlns:p14="http://schemas.microsoft.com/office/powerpoint/2010/main" val="48746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erson working on a computer&#10;&#10;Description automatically generated with medium confidence">
            <a:extLst>
              <a:ext uri="{FF2B5EF4-FFF2-40B4-BE49-F238E27FC236}">
                <a16:creationId xmlns:a16="http://schemas.microsoft.com/office/drawing/2014/main" id="{2A7A7CAB-9636-442F-8A2B-29E41217B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26278"/>
            <a:ext cx="12192000" cy="5077239"/>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F51F6BD-610B-4EB9-A0D7-1B7D99935D14}"/>
              </a:ext>
            </a:extLst>
          </p:cNvPr>
          <p:cNvSpPr txBox="1"/>
          <p:nvPr/>
        </p:nvSpPr>
        <p:spPr>
          <a:xfrm>
            <a:off x="3729643" y="6664572"/>
            <a:ext cx="8462357" cy="215444"/>
          </a:xfrm>
          <a:prstGeom prst="rect">
            <a:avLst/>
          </a:prstGeom>
          <a:noFill/>
        </p:spPr>
        <p:txBody>
          <a:bodyPr wrap="square" rtlCol="0">
            <a:spAutoFit/>
          </a:bodyPr>
          <a:lstStyle/>
          <a:p>
            <a:pPr algn="r"/>
            <a:r>
              <a:rPr lang="en-US" sz="800">
                <a:latin typeface="Arial" panose="020B0604020202020204" pitchFamily="34" charset="0"/>
                <a:cs typeface="Arial" panose="020B0604020202020204" pitchFamily="34" charset="0"/>
              </a:rPr>
              <a:t>Source: https://www.hrzone.com/perform/people/emotional-intelligence-do-you-know-the-four-basic-components</a:t>
            </a:r>
          </a:p>
        </p:txBody>
      </p:sp>
      <p:sp>
        <p:nvSpPr>
          <p:cNvPr id="9" name="TextBox 8">
            <a:extLst>
              <a:ext uri="{FF2B5EF4-FFF2-40B4-BE49-F238E27FC236}">
                <a16:creationId xmlns:a16="http://schemas.microsoft.com/office/drawing/2014/main" id="{EB04FDB1-5CBB-4726-B328-F4412557F901}"/>
              </a:ext>
            </a:extLst>
          </p:cNvPr>
          <p:cNvSpPr txBox="1"/>
          <p:nvPr/>
        </p:nvSpPr>
        <p:spPr>
          <a:xfrm>
            <a:off x="3608364" y="206809"/>
            <a:ext cx="4975269" cy="584775"/>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Relationship-Management</a:t>
            </a:r>
          </a:p>
        </p:txBody>
      </p:sp>
      <p:sp>
        <p:nvSpPr>
          <p:cNvPr id="10" name="TextBox 9">
            <a:extLst>
              <a:ext uri="{FF2B5EF4-FFF2-40B4-BE49-F238E27FC236}">
                <a16:creationId xmlns:a16="http://schemas.microsoft.com/office/drawing/2014/main" id="{20A37527-8907-401D-992A-CD50400BD95B}"/>
              </a:ext>
            </a:extLst>
          </p:cNvPr>
          <p:cNvSpPr txBox="1"/>
          <p:nvPr/>
        </p:nvSpPr>
        <p:spPr>
          <a:xfrm>
            <a:off x="3512914" y="803448"/>
            <a:ext cx="5166170" cy="646331"/>
          </a:xfrm>
          <a:prstGeom prst="rect">
            <a:avLst/>
          </a:prstGeom>
          <a:noFill/>
        </p:spPr>
        <p:txBody>
          <a:bodyPr wrap="square" rtlCol="0">
            <a:spAutoFit/>
          </a:bodyPr>
          <a:lstStyle/>
          <a:p>
            <a:r>
              <a:rPr lang="en-US">
                <a:latin typeface="Arial" panose="020B0604020202020204" pitchFamily="34" charset="0"/>
                <a:cs typeface="Arial" panose="020B0604020202020204" pitchFamily="34" charset="0"/>
              </a:rPr>
              <a:t>Do you have a network of trusted relationships? </a:t>
            </a:r>
          </a:p>
          <a:p>
            <a:r>
              <a:rPr lang="en-US">
                <a:latin typeface="Arial" panose="020B0604020202020204" pitchFamily="34" charset="0"/>
                <a:cs typeface="Arial" panose="020B0604020202020204" pitchFamily="34" charset="0"/>
              </a:rPr>
              <a:t>Do people know, like, and want to work with you?</a:t>
            </a:r>
          </a:p>
        </p:txBody>
      </p:sp>
    </p:spTree>
    <p:extLst>
      <p:ext uri="{BB962C8B-B14F-4D97-AF65-F5344CB8AC3E}">
        <p14:creationId xmlns:p14="http://schemas.microsoft.com/office/powerpoint/2010/main" val="4095460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3ECA54-0620-43C9-8284-1B4174CFD43E}"/>
              </a:ext>
            </a:extLst>
          </p:cNvPr>
          <p:cNvSpPr txBox="1"/>
          <p:nvPr/>
        </p:nvSpPr>
        <p:spPr>
          <a:xfrm>
            <a:off x="5233996" y="6506577"/>
            <a:ext cx="6958004" cy="338554"/>
          </a:xfrm>
          <a:prstGeom prst="rect">
            <a:avLst/>
          </a:prstGeom>
          <a:noFill/>
        </p:spPr>
        <p:txBody>
          <a:bodyPr wrap="square" rtlCol="0">
            <a:spAutoFit/>
          </a:bodyPr>
          <a:lstStyle/>
          <a:p>
            <a:pPr algn="r" fontAlgn="base"/>
            <a:r>
              <a:rPr lang="en-US" sz="800" b="0" i="0">
                <a:effectLst/>
                <a:latin typeface="Arial" panose="020B0604020202020204" pitchFamily="34" charset="0"/>
                <a:cs typeface="Arial" panose="020B0604020202020204" pitchFamily="34" charset="0"/>
              </a:rPr>
              <a:t>Sources: Institute for Heath and Human Potential, </a:t>
            </a:r>
            <a:r>
              <a:rPr lang="en-US" sz="800" i="1">
                <a:latin typeface="Arial" panose="020B0604020202020204" pitchFamily="34" charset="0"/>
                <a:cs typeface="Arial" panose="020B0604020202020204" pitchFamily="34" charset="0"/>
              </a:rPr>
              <a:t>What we’ve learned from 20 years of asking people about exceptional leaders, 2019</a:t>
            </a:r>
          </a:p>
          <a:p>
            <a:pPr algn="r" fontAlgn="base"/>
            <a:r>
              <a:rPr lang="en-US" sz="800" b="0" i="0">
                <a:effectLst/>
                <a:latin typeface="Arial" panose="020B0604020202020204" pitchFamily="34" charset="0"/>
                <a:cs typeface="Arial" panose="020B0604020202020204" pitchFamily="34" charset="0"/>
              </a:rPr>
              <a:t>https://www.weforum.org/agenda/2017/02/why-you-need-emotional-intelligence/</a:t>
            </a:r>
          </a:p>
        </p:txBody>
      </p:sp>
      <p:grpSp>
        <p:nvGrpSpPr>
          <p:cNvPr id="17" name="Group 16">
            <a:extLst>
              <a:ext uri="{FF2B5EF4-FFF2-40B4-BE49-F238E27FC236}">
                <a16:creationId xmlns:a16="http://schemas.microsoft.com/office/drawing/2014/main" id="{D0099369-AF4C-4077-BBF7-E30599F5ADBA}"/>
              </a:ext>
            </a:extLst>
          </p:cNvPr>
          <p:cNvGrpSpPr/>
          <p:nvPr/>
        </p:nvGrpSpPr>
        <p:grpSpPr>
          <a:xfrm>
            <a:off x="5227057" y="1016616"/>
            <a:ext cx="5580900" cy="4824768"/>
            <a:chOff x="3187013" y="964926"/>
            <a:chExt cx="5580900" cy="4824768"/>
          </a:xfrm>
        </p:grpSpPr>
        <p:sp>
          <p:nvSpPr>
            <p:cNvPr id="2" name="Oval 1">
              <a:extLst>
                <a:ext uri="{FF2B5EF4-FFF2-40B4-BE49-F238E27FC236}">
                  <a16:creationId xmlns:a16="http://schemas.microsoft.com/office/drawing/2014/main" id="{2C91C78F-FD48-4132-89A3-24EA1900E3E2}"/>
                </a:ext>
              </a:extLst>
            </p:cNvPr>
            <p:cNvSpPr/>
            <p:nvPr/>
          </p:nvSpPr>
          <p:spPr>
            <a:xfrm>
              <a:off x="4420806" y="964926"/>
              <a:ext cx="3113314" cy="311810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EDE3604-AD95-421B-8DDF-E94E4DED5CA5}"/>
                </a:ext>
              </a:extLst>
            </p:cNvPr>
            <p:cNvSpPr/>
            <p:nvPr/>
          </p:nvSpPr>
          <p:spPr>
            <a:xfrm>
              <a:off x="3187013" y="2671590"/>
              <a:ext cx="3113314" cy="3118104"/>
            </a:xfrm>
            <a:prstGeom prst="ellipse">
              <a:avLst/>
            </a:prstGeom>
            <a:solidFill>
              <a:srgbClr val="245D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239986A-7D25-484C-B90C-3A24ACC14567}"/>
                </a:ext>
              </a:extLst>
            </p:cNvPr>
            <p:cNvSpPr/>
            <p:nvPr/>
          </p:nvSpPr>
          <p:spPr>
            <a:xfrm>
              <a:off x="5654599" y="2671590"/>
              <a:ext cx="3113314" cy="3118104"/>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B19A6948-1959-47A8-9785-E6F6BDDAA1EF}"/>
                </a:ext>
              </a:extLst>
            </p:cNvPr>
            <p:cNvGrpSpPr/>
            <p:nvPr/>
          </p:nvGrpSpPr>
          <p:grpSpPr>
            <a:xfrm>
              <a:off x="5303540" y="3056637"/>
              <a:ext cx="1347844" cy="822887"/>
              <a:chOff x="5233996" y="1615599"/>
              <a:chExt cx="1805471" cy="1188575"/>
            </a:xfrm>
          </p:grpSpPr>
          <p:pic>
            <p:nvPicPr>
              <p:cNvPr id="10" name="Graphic 9" descr="Man with solid fill">
                <a:extLst>
                  <a:ext uri="{FF2B5EF4-FFF2-40B4-BE49-F238E27FC236}">
                    <a16:creationId xmlns:a16="http://schemas.microsoft.com/office/drawing/2014/main" id="{0D7443A5-E533-4D22-BBEB-E46106D5CA7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850892" y="1615599"/>
                <a:ext cx="1188575" cy="1188575"/>
              </a:xfrm>
              <a:prstGeom prst="rect">
                <a:avLst/>
              </a:prstGeom>
            </p:spPr>
          </p:pic>
          <p:pic>
            <p:nvPicPr>
              <p:cNvPr id="12" name="Graphic 11" descr="Woman with solid fill">
                <a:extLst>
                  <a:ext uri="{FF2B5EF4-FFF2-40B4-BE49-F238E27FC236}">
                    <a16:creationId xmlns:a16="http://schemas.microsoft.com/office/drawing/2014/main" id="{91F343D2-080C-473D-AD2E-430265B07DB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33996" y="1615599"/>
                <a:ext cx="1188575" cy="1188575"/>
              </a:xfrm>
              <a:prstGeom prst="rect">
                <a:avLst/>
              </a:prstGeom>
            </p:spPr>
          </p:pic>
        </p:grpSp>
        <p:sp>
          <p:nvSpPr>
            <p:cNvPr id="14" name="TextBox 13">
              <a:extLst>
                <a:ext uri="{FF2B5EF4-FFF2-40B4-BE49-F238E27FC236}">
                  <a16:creationId xmlns:a16="http://schemas.microsoft.com/office/drawing/2014/main" id="{27CC4BEB-0B17-49A2-9D7A-20D8BDC9E09B}"/>
                </a:ext>
              </a:extLst>
            </p:cNvPr>
            <p:cNvSpPr txBox="1"/>
            <p:nvPr/>
          </p:nvSpPr>
          <p:spPr>
            <a:xfrm>
              <a:off x="5859610" y="3966866"/>
              <a:ext cx="2801145"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PERSONALITY</a:t>
              </a:r>
            </a:p>
          </p:txBody>
        </p:sp>
        <p:sp>
          <p:nvSpPr>
            <p:cNvPr id="15" name="TextBox 14">
              <a:extLst>
                <a:ext uri="{FF2B5EF4-FFF2-40B4-BE49-F238E27FC236}">
                  <a16:creationId xmlns:a16="http://schemas.microsoft.com/office/drawing/2014/main" id="{B550EAE2-E102-4670-972D-5208B64BA8D7}"/>
                </a:ext>
              </a:extLst>
            </p:cNvPr>
            <p:cNvSpPr txBox="1"/>
            <p:nvPr/>
          </p:nvSpPr>
          <p:spPr>
            <a:xfrm>
              <a:off x="4212727" y="3874533"/>
              <a:ext cx="1061887" cy="707886"/>
            </a:xfrm>
            <a:prstGeom prst="rect">
              <a:avLst/>
            </a:prstGeom>
            <a:noFill/>
          </p:spPr>
          <p:txBody>
            <a:bodyPr wrap="square" rtlCol="0">
              <a:spAutoFit/>
            </a:bodyPr>
            <a:lstStyle/>
            <a:p>
              <a:pPr algn="ctr"/>
              <a:r>
                <a:rPr lang="en-US" sz="4000">
                  <a:solidFill>
                    <a:schemeClr val="bg1"/>
                  </a:solidFill>
                  <a:latin typeface="Arial" panose="020B0604020202020204" pitchFamily="34" charset="0"/>
                  <a:cs typeface="Arial" panose="020B0604020202020204" pitchFamily="34" charset="0"/>
                </a:rPr>
                <a:t>IQ</a:t>
              </a:r>
            </a:p>
          </p:txBody>
        </p:sp>
        <p:sp>
          <p:nvSpPr>
            <p:cNvPr id="16" name="TextBox 15">
              <a:extLst>
                <a:ext uri="{FF2B5EF4-FFF2-40B4-BE49-F238E27FC236}">
                  <a16:creationId xmlns:a16="http://schemas.microsoft.com/office/drawing/2014/main" id="{3D5AA600-2C91-4515-BEE5-E1A7DAA88947}"/>
                </a:ext>
              </a:extLst>
            </p:cNvPr>
            <p:cNvSpPr txBox="1"/>
            <p:nvPr/>
          </p:nvSpPr>
          <p:spPr>
            <a:xfrm>
              <a:off x="5446519" y="2045265"/>
              <a:ext cx="1061887" cy="707886"/>
            </a:xfrm>
            <a:prstGeom prst="rect">
              <a:avLst/>
            </a:prstGeom>
            <a:noFill/>
          </p:spPr>
          <p:txBody>
            <a:bodyPr wrap="square" rtlCol="0">
              <a:spAutoFit/>
            </a:bodyPr>
            <a:lstStyle/>
            <a:p>
              <a:pPr algn="ctr"/>
              <a:r>
                <a:rPr lang="en-US" sz="4000">
                  <a:solidFill>
                    <a:schemeClr val="bg1"/>
                  </a:solidFill>
                  <a:latin typeface="Arial" panose="020B0604020202020204" pitchFamily="34" charset="0"/>
                  <a:cs typeface="Arial" panose="020B0604020202020204" pitchFamily="34" charset="0"/>
                </a:rPr>
                <a:t>EQ</a:t>
              </a:r>
            </a:p>
          </p:txBody>
        </p:sp>
      </p:grpSp>
      <p:sp>
        <p:nvSpPr>
          <p:cNvPr id="18" name="TextBox 17">
            <a:extLst>
              <a:ext uri="{FF2B5EF4-FFF2-40B4-BE49-F238E27FC236}">
                <a16:creationId xmlns:a16="http://schemas.microsoft.com/office/drawing/2014/main" id="{EA0E9878-3737-4AE9-8AC5-CB88F5B6F714}"/>
              </a:ext>
            </a:extLst>
          </p:cNvPr>
          <p:cNvSpPr txBox="1"/>
          <p:nvPr/>
        </p:nvSpPr>
        <p:spPr>
          <a:xfrm>
            <a:off x="928655" y="2972116"/>
            <a:ext cx="3245840" cy="1569660"/>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Unlike IQ and personality, </a:t>
            </a:r>
            <a:r>
              <a:rPr lang="en-US" sz="3200" b="1">
                <a:solidFill>
                  <a:srgbClr val="245D90"/>
                </a:solidFill>
                <a:latin typeface="Arial" panose="020B0604020202020204" pitchFamily="34" charset="0"/>
                <a:cs typeface="Arial" panose="020B0604020202020204" pitchFamily="34" charset="0"/>
              </a:rPr>
              <a:t>EQ</a:t>
            </a:r>
            <a:r>
              <a:rPr lang="en-US" sz="3200">
                <a:solidFill>
                  <a:srgbClr val="245D90"/>
                </a:solidFill>
                <a:latin typeface="Arial" panose="020B0604020202020204" pitchFamily="34" charset="0"/>
                <a:cs typeface="Arial" panose="020B0604020202020204" pitchFamily="34" charset="0"/>
              </a:rPr>
              <a:t> can be changed. </a:t>
            </a:r>
          </a:p>
        </p:txBody>
      </p:sp>
    </p:spTree>
    <p:extLst>
      <p:ext uri="{BB962C8B-B14F-4D97-AF65-F5344CB8AC3E}">
        <p14:creationId xmlns:p14="http://schemas.microsoft.com/office/powerpoint/2010/main" val="1127247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3ECA54-0620-43C9-8284-1B4174CFD43E}"/>
              </a:ext>
            </a:extLst>
          </p:cNvPr>
          <p:cNvSpPr txBox="1"/>
          <p:nvPr/>
        </p:nvSpPr>
        <p:spPr>
          <a:xfrm>
            <a:off x="5233996" y="6532265"/>
            <a:ext cx="6958004" cy="338554"/>
          </a:xfrm>
          <a:prstGeom prst="rect">
            <a:avLst/>
          </a:prstGeom>
          <a:noFill/>
        </p:spPr>
        <p:txBody>
          <a:bodyPr wrap="square" rtlCol="0">
            <a:spAutoFit/>
          </a:bodyPr>
          <a:lstStyle/>
          <a:p>
            <a:pPr algn="r" fontAlgn="base"/>
            <a:r>
              <a:rPr lang="en-US" sz="800" b="0" i="0">
                <a:effectLst/>
                <a:latin typeface="Arial" panose="020B0604020202020204" pitchFamily="34" charset="0"/>
                <a:cs typeface="Arial" panose="020B0604020202020204" pitchFamily="34" charset="0"/>
              </a:rPr>
              <a:t>Sources: Institute for Heath and Human Potential, </a:t>
            </a:r>
            <a:r>
              <a:rPr lang="en-US" sz="800" i="1">
                <a:latin typeface="Arial" panose="020B0604020202020204" pitchFamily="34" charset="0"/>
                <a:cs typeface="Arial" panose="020B0604020202020204" pitchFamily="34" charset="0"/>
              </a:rPr>
              <a:t>What we’ve learned from 20 years of asking people about exceptional leaders, 2019</a:t>
            </a:r>
          </a:p>
          <a:p>
            <a:pPr algn="r" fontAlgn="base"/>
            <a:r>
              <a:rPr lang="en-US" sz="800" b="0" i="0">
                <a:effectLst/>
                <a:latin typeface="Arial" panose="020B0604020202020204" pitchFamily="34" charset="0"/>
                <a:cs typeface="Arial" panose="020B0604020202020204" pitchFamily="34" charset="0"/>
              </a:rPr>
              <a:t>https://www.verywellmind.com/what-happens-during-an-amygdala-hijack-4165944</a:t>
            </a:r>
          </a:p>
        </p:txBody>
      </p:sp>
      <p:pic>
        <p:nvPicPr>
          <p:cNvPr id="6" name="Picture 5" descr="Diagram&#10;&#10;Description automatically generated">
            <a:extLst>
              <a:ext uri="{FF2B5EF4-FFF2-40B4-BE49-F238E27FC236}">
                <a16:creationId xmlns:a16="http://schemas.microsoft.com/office/drawing/2014/main" id="{A7AE6904-2706-48B7-96A7-93F3138FD7D3}"/>
              </a:ext>
            </a:extLst>
          </p:cNvPr>
          <p:cNvPicPr>
            <a:picLocks noChangeAspect="1"/>
          </p:cNvPicPr>
          <p:nvPr/>
        </p:nvPicPr>
        <p:blipFill rotWithShape="1">
          <a:blip r:embed="rId6">
            <a:extLst>
              <a:ext uri="{28A0092B-C50C-407E-A947-70E740481C1C}">
                <a14:useLocalDpi xmlns:a14="http://schemas.microsoft.com/office/drawing/2010/main" val="0"/>
              </a:ext>
            </a:extLst>
          </a:blip>
          <a:srcRect l="7777" t="24784" r="8730" b="9762"/>
          <a:stretch/>
        </p:blipFill>
        <p:spPr>
          <a:xfrm>
            <a:off x="5683239" y="1344477"/>
            <a:ext cx="5725886" cy="4488892"/>
          </a:xfrm>
          <a:prstGeom prst="rect">
            <a:avLst/>
          </a:prstGeom>
        </p:spPr>
      </p:pic>
      <p:sp>
        <p:nvSpPr>
          <p:cNvPr id="7" name="TextBox 6">
            <a:extLst>
              <a:ext uri="{FF2B5EF4-FFF2-40B4-BE49-F238E27FC236}">
                <a16:creationId xmlns:a16="http://schemas.microsoft.com/office/drawing/2014/main" id="{73EC37D5-80F2-449C-8702-B2F6BBE00A00}"/>
              </a:ext>
            </a:extLst>
          </p:cNvPr>
          <p:cNvSpPr txBox="1"/>
          <p:nvPr/>
        </p:nvSpPr>
        <p:spPr>
          <a:xfrm>
            <a:off x="7089047" y="750329"/>
            <a:ext cx="2914270"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Limbic System</a:t>
            </a:r>
          </a:p>
        </p:txBody>
      </p:sp>
      <p:sp>
        <p:nvSpPr>
          <p:cNvPr id="12" name="Arrow: Up 11">
            <a:extLst>
              <a:ext uri="{FF2B5EF4-FFF2-40B4-BE49-F238E27FC236}">
                <a16:creationId xmlns:a16="http://schemas.microsoft.com/office/drawing/2014/main" id="{0B724B4F-CC90-4DE3-8D5B-D98490F6860F}"/>
              </a:ext>
            </a:extLst>
          </p:cNvPr>
          <p:cNvSpPr/>
          <p:nvPr/>
        </p:nvSpPr>
        <p:spPr>
          <a:xfrm rot="2354399">
            <a:off x="6773843" y="5253125"/>
            <a:ext cx="348343" cy="391885"/>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3C33797C-1D59-4ABB-BAF8-2F78E485D0DB}"/>
              </a:ext>
            </a:extLst>
          </p:cNvPr>
          <p:cNvGrpSpPr/>
          <p:nvPr/>
        </p:nvGrpSpPr>
        <p:grpSpPr>
          <a:xfrm>
            <a:off x="3032136" y="2177439"/>
            <a:ext cx="2738188" cy="830997"/>
            <a:chOff x="3032136" y="2177439"/>
            <a:chExt cx="2738188" cy="830997"/>
          </a:xfrm>
        </p:grpSpPr>
        <p:sp>
          <p:nvSpPr>
            <p:cNvPr id="13" name="TextBox 12">
              <a:extLst>
                <a:ext uri="{FF2B5EF4-FFF2-40B4-BE49-F238E27FC236}">
                  <a16:creationId xmlns:a16="http://schemas.microsoft.com/office/drawing/2014/main" id="{32832200-5DE5-4D01-BA7A-012D5D91C7C4}"/>
                </a:ext>
              </a:extLst>
            </p:cNvPr>
            <p:cNvSpPr txBox="1"/>
            <p:nvPr/>
          </p:nvSpPr>
          <p:spPr>
            <a:xfrm>
              <a:off x="3032136" y="2177439"/>
              <a:ext cx="1847099"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Pre-frontal</a:t>
              </a:r>
            </a:p>
            <a:p>
              <a:pPr algn="ctr"/>
              <a:r>
                <a:rPr lang="en-US" sz="2400">
                  <a:latin typeface="Arial" panose="020B0604020202020204" pitchFamily="34" charset="0"/>
                  <a:cs typeface="Arial" panose="020B0604020202020204" pitchFamily="34" charset="0"/>
                </a:rPr>
                <a:t>Cortex</a:t>
              </a:r>
            </a:p>
          </p:txBody>
        </p:sp>
        <p:sp>
          <p:nvSpPr>
            <p:cNvPr id="14" name="Arrow: Up 13">
              <a:extLst>
                <a:ext uri="{FF2B5EF4-FFF2-40B4-BE49-F238E27FC236}">
                  <a16:creationId xmlns:a16="http://schemas.microsoft.com/office/drawing/2014/main" id="{CA442FD7-1957-4565-8005-0058C7B25C46}"/>
                </a:ext>
              </a:extLst>
            </p:cNvPr>
            <p:cNvSpPr/>
            <p:nvPr/>
          </p:nvSpPr>
          <p:spPr>
            <a:xfrm rot="5400000">
              <a:off x="5124054" y="2147394"/>
              <a:ext cx="401452" cy="89108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49B91FC5-6C23-4BD0-A871-7216BD986C0E}"/>
              </a:ext>
            </a:extLst>
          </p:cNvPr>
          <p:cNvSpPr txBox="1"/>
          <p:nvPr/>
        </p:nvSpPr>
        <p:spPr>
          <a:xfrm>
            <a:off x="498846" y="2392212"/>
            <a:ext cx="2142274" cy="2554545"/>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The     to EQ is rooted in brain science</a:t>
            </a:r>
          </a:p>
        </p:txBody>
      </p:sp>
      <p:pic>
        <p:nvPicPr>
          <p:cNvPr id="19" name="Graphic 18" descr="Key with solid fill">
            <a:extLst>
              <a:ext uri="{FF2B5EF4-FFF2-40B4-BE49-F238E27FC236}">
                <a16:creationId xmlns:a16="http://schemas.microsoft.com/office/drawing/2014/main" id="{7A87AD62-039E-4E39-A38F-FBE61E43A8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547683">
            <a:off x="1445598" y="2361280"/>
            <a:ext cx="632906" cy="632906"/>
          </a:xfrm>
          <a:prstGeom prst="rect">
            <a:avLst/>
          </a:prstGeom>
        </p:spPr>
      </p:pic>
      <p:grpSp>
        <p:nvGrpSpPr>
          <p:cNvPr id="22" name="Group 21">
            <a:extLst>
              <a:ext uri="{FF2B5EF4-FFF2-40B4-BE49-F238E27FC236}">
                <a16:creationId xmlns:a16="http://schemas.microsoft.com/office/drawing/2014/main" id="{2D050085-509A-4BEF-8BAC-39E5F6BD350B}"/>
              </a:ext>
            </a:extLst>
          </p:cNvPr>
          <p:cNvGrpSpPr/>
          <p:nvPr/>
        </p:nvGrpSpPr>
        <p:grpSpPr>
          <a:xfrm>
            <a:off x="3696657" y="3225848"/>
            <a:ext cx="1805637" cy="3250508"/>
            <a:chOff x="3696657" y="3225848"/>
            <a:chExt cx="1805637" cy="3250508"/>
          </a:xfrm>
        </p:grpSpPr>
        <p:sp>
          <p:nvSpPr>
            <p:cNvPr id="15" name="Arrow: Curved Left 14">
              <a:extLst>
                <a:ext uri="{FF2B5EF4-FFF2-40B4-BE49-F238E27FC236}">
                  <a16:creationId xmlns:a16="http://schemas.microsoft.com/office/drawing/2014/main" id="{58F72A06-A845-4997-AFEA-BBC8976612F0}"/>
                </a:ext>
              </a:extLst>
            </p:cNvPr>
            <p:cNvSpPr/>
            <p:nvPr/>
          </p:nvSpPr>
          <p:spPr>
            <a:xfrm rot="8131793">
              <a:off x="3696657" y="3225848"/>
              <a:ext cx="1402503" cy="3250508"/>
            </a:xfrm>
            <a:prstGeom prst="curved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TextBox 19">
              <a:extLst>
                <a:ext uri="{FF2B5EF4-FFF2-40B4-BE49-F238E27FC236}">
                  <a16:creationId xmlns:a16="http://schemas.microsoft.com/office/drawing/2014/main" id="{B9840619-2D64-43FB-ADE0-36F085072B04}"/>
                </a:ext>
              </a:extLst>
            </p:cNvPr>
            <p:cNvSpPr txBox="1"/>
            <p:nvPr/>
          </p:nvSpPr>
          <p:spPr>
            <a:xfrm>
              <a:off x="3913808" y="4587002"/>
              <a:ext cx="1588486" cy="276999"/>
            </a:xfrm>
            <a:prstGeom prst="rect">
              <a:avLst/>
            </a:prstGeom>
            <a:noFill/>
          </p:spPr>
          <p:txBody>
            <a:bodyPr wrap="square" rtlCol="0">
              <a:spAutoFit/>
            </a:bodyPr>
            <a:lstStyle/>
            <a:p>
              <a:pPr algn="ctr"/>
              <a:r>
                <a:rPr lang="en-US" sz="1200" b="1">
                  <a:latin typeface="Arial" panose="020B0604020202020204" pitchFamily="34" charset="0"/>
                  <a:cs typeface="Arial" panose="020B0604020202020204" pitchFamily="34" charset="0"/>
                </a:rPr>
                <a:t>10 SECONDS</a:t>
              </a:r>
            </a:p>
          </p:txBody>
        </p:sp>
      </p:grpSp>
    </p:spTree>
    <p:extLst>
      <p:ext uri="{BB962C8B-B14F-4D97-AF65-F5344CB8AC3E}">
        <p14:creationId xmlns:p14="http://schemas.microsoft.com/office/powerpoint/2010/main" val="135831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3ECA54-0620-43C9-8284-1B4174CFD43E}"/>
              </a:ext>
            </a:extLst>
          </p:cNvPr>
          <p:cNvSpPr txBox="1"/>
          <p:nvPr/>
        </p:nvSpPr>
        <p:spPr>
          <a:xfrm>
            <a:off x="5233996" y="6626470"/>
            <a:ext cx="6958004" cy="215444"/>
          </a:xfrm>
          <a:prstGeom prst="rect">
            <a:avLst/>
          </a:prstGeom>
          <a:noFill/>
        </p:spPr>
        <p:txBody>
          <a:bodyPr wrap="square" rtlCol="0">
            <a:spAutoFit/>
          </a:bodyPr>
          <a:lstStyle/>
          <a:p>
            <a:pPr algn="r" fontAlgn="base"/>
            <a:r>
              <a:rPr lang="en-US" sz="800" b="0" i="0">
                <a:solidFill>
                  <a:schemeClr val="bg2">
                    <a:lumMod val="10000"/>
                  </a:schemeClr>
                </a:solidFill>
                <a:effectLst/>
                <a:latin typeface="Arial" panose="020B0604020202020204" pitchFamily="34" charset="0"/>
                <a:cs typeface="Arial" panose="020B0604020202020204" pitchFamily="34" charset="0"/>
              </a:rPr>
              <a:t>Source: https://thezeroed.com/behaviours-that-helps-improve-emotional-intelligence/</a:t>
            </a:r>
          </a:p>
        </p:txBody>
      </p:sp>
      <p:sp>
        <p:nvSpPr>
          <p:cNvPr id="2" name="TextBox 1">
            <a:extLst>
              <a:ext uri="{FF2B5EF4-FFF2-40B4-BE49-F238E27FC236}">
                <a16:creationId xmlns:a16="http://schemas.microsoft.com/office/drawing/2014/main" id="{B0583351-B0F7-4E81-A7AD-A129A4EBF61C}"/>
              </a:ext>
            </a:extLst>
          </p:cNvPr>
          <p:cNvSpPr txBox="1"/>
          <p:nvPr/>
        </p:nvSpPr>
        <p:spPr>
          <a:xfrm>
            <a:off x="6556881" y="1715568"/>
            <a:ext cx="4312233" cy="4196020"/>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a:latin typeface="Arial"/>
                <a:cs typeface="Arial"/>
              </a:rPr>
              <a:t>Take the EQ self-assessment</a:t>
            </a:r>
            <a:endParaRPr lang="en-US"/>
          </a:p>
          <a:p>
            <a:pPr marL="285750" indent="-285750">
              <a:lnSpc>
                <a:spcPct val="150000"/>
              </a:lnSpc>
              <a:buFont typeface="Arial" panose="020B0604020202020204" pitchFamily="34" charset="0"/>
              <a:buChar char="•"/>
            </a:pPr>
            <a:r>
              <a:rPr lang="en-US">
                <a:latin typeface="Arial"/>
                <a:cs typeface="Arial"/>
              </a:rPr>
              <a:t>Keep track of your feelings</a:t>
            </a:r>
            <a:endParaRPr lang="en-US"/>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Learn what triggers you</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Practice responding vs. reacting</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Take responsibility for your feelings</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Practice active listening</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Look at yourself objectively</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Be open to feedback</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Know your stressors</a:t>
            </a:r>
          </a:p>
          <a:p>
            <a:pPr marL="285750" indent="-285750">
              <a:lnSpc>
                <a:spcPct val="150000"/>
              </a:lnSpc>
              <a:buFont typeface="Arial" panose="020B0604020202020204" pitchFamily="34" charset="0"/>
              <a:buChar char="•"/>
            </a:pPr>
            <a:r>
              <a:rPr lang="en-US">
                <a:latin typeface="Arial" panose="020B0604020202020204" pitchFamily="34" charset="0"/>
                <a:cs typeface="Arial" panose="020B0604020202020204" pitchFamily="34" charset="0"/>
              </a:rPr>
              <a:t>Keep a journal</a:t>
            </a:r>
          </a:p>
        </p:txBody>
      </p:sp>
      <p:sp>
        <p:nvSpPr>
          <p:cNvPr id="6" name="TextBox 5">
            <a:extLst>
              <a:ext uri="{FF2B5EF4-FFF2-40B4-BE49-F238E27FC236}">
                <a16:creationId xmlns:a16="http://schemas.microsoft.com/office/drawing/2014/main" id="{7ECF6F3D-3EAA-405A-AC19-85F8FD8AD1D2}"/>
              </a:ext>
            </a:extLst>
          </p:cNvPr>
          <p:cNvSpPr txBox="1"/>
          <p:nvPr/>
        </p:nvSpPr>
        <p:spPr>
          <a:xfrm>
            <a:off x="1322886" y="1455530"/>
            <a:ext cx="3947888" cy="1384995"/>
          </a:xfrm>
          <a:prstGeom prst="rect">
            <a:avLst/>
          </a:prstGeom>
          <a:noFill/>
        </p:spPr>
        <p:txBody>
          <a:bodyPr wrap="square" lIns="91440" tIns="45720" rIns="91440" bIns="45720" rtlCol="0" anchor="t">
            <a:spAutoFit/>
          </a:bodyPr>
          <a:lstStyle/>
          <a:p>
            <a:pPr algn="ctr"/>
            <a:r>
              <a:rPr lang="en-US" sz="2800">
                <a:solidFill>
                  <a:srgbClr val="245D90"/>
                </a:solidFill>
                <a:latin typeface="Arial"/>
                <a:cs typeface="Arial"/>
              </a:rPr>
              <a:t>How to </a:t>
            </a:r>
            <a:endParaRPr lang="en-US" sz="2800"/>
          </a:p>
          <a:p>
            <a:pPr algn="ctr"/>
            <a:r>
              <a:rPr lang="en-US" sz="2800" b="1">
                <a:solidFill>
                  <a:srgbClr val="245D90"/>
                </a:solidFill>
                <a:latin typeface="Arial"/>
                <a:cs typeface="Arial"/>
              </a:rPr>
              <a:t>strengthen </a:t>
            </a:r>
          </a:p>
          <a:p>
            <a:pPr algn="ctr"/>
            <a:r>
              <a:rPr lang="en-US" sz="2800">
                <a:solidFill>
                  <a:srgbClr val="245D90"/>
                </a:solidFill>
                <a:latin typeface="Arial"/>
                <a:cs typeface="Arial"/>
              </a:rPr>
              <a:t>your EQ</a:t>
            </a:r>
            <a:endParaRPr lang="en-US" sz="2800"/>
          </a:p>
        </p:txBody>
      </p:sp>
      <p:grpSp>
        <p:nvGrpSpPr>
          <p:cNvPr id="12" name="Group 11">
            <a:extLst>
              <a:ext uri="{FF2B5EF4-FFF2-40B4-BE49-F238E27FC236}">
                <a16:creationId xmlns:a16="http://schemas.microsoft.com/office/drawing/2014/main" id="{A83E4A56-9BD1-4ABD-8BAA-D85D6C47C014}"/>
              </a:ext>
            </a:extLst>
          </p:cNvPr>
          <p:cNvGrpSpPr/>
          <p:nvPr/>
        </p:nvGrpSpPr>
        <p:grpSpPr>
          <a:xfrm>
            <a:off x="1322886" y="3186418"/>
            <a:ext cx="3864083" cy="2840718"/>
            <a:chOff x="1436085" y="3214410"/>
            <a:chExt cx="3864083" cy="2840718"/>
          </a:xfrm>
        </p:grpSpPr>
        <p:pic>
          <p:nvPicPr>
            <p:cNvPr id="11" name="Picture 10">
              <a:extLst>
                <a:ext uri="{FF2B5EF4-FFF2-40B4-BE49-F238E27FC236}">
                  <a16:creationId xmlns:a16="http://schemas.microsoft.com/office/drawing/2014/main" id="{85E82EDA-10EC-4FEE-8646-7AAC7561CC27}"/>
                </a:ext>
              </a:extLst>
            </p:cNvPr>
            <p:cNvPicPr>
              <a:picLocks noChangeAspect="1"/>
            </p:cNvPicPr>
            <p:nvPr/>
          </p:nvPicPr>
          <p:blipFill rotWithShape="1">
            <a:blip r:embed="rId6"/>
            <a:srcRect l="50000"/>
            <a:stretch/>
          </p:blipFill>
          <p:spPr>
            <a:xfrm rot="327429">
              <a:off x="3293407" y="3467006"/>
              <a:ext cx="2006761" cy="2588122"/>
            </a:xfrm>
            <a:prstGeom prst="rect">
              <a:avLst/>
            </a:prstGeom>
          </p:spPr>
        </p:pic>
        <p:pic>
          <p:nvPicPr>
            <p:cNvPr id="9" name="Picture 8">
              <a:extLst>
                <a:ext uri="{FF2B5EF4-FFF2-40B4-BE49-F238E27FC236}">
                  <a16:creationId xmlns:a16="http://schemas.microsoft.com/office/drawing/2014/main" id="{D9DB3D40-12A2-46ED-AF4A-3D2EE7528021}"/>
                </a:ext>
              </a:extLst>
            </p:cNvPr>
            <p:cNvPicPr>
              <a:picLocks noChangeAspect="1"/>
            </p:cNvPicPr>
            <p:nvPr/>
          </p:nvPicPr>
          <p:blipFill rotWithShape="1">
            <a:blip r:embed="rId6"/>
            <a:srcRect r="50000"/>
            <a:stretch/>
          </p:blipFill>
          <p:spPr>
            <a:xfrm rot="21287873">
              <a:off x="1436085" y="3214410"/>
              <a:ext cx="2006761" cy="2588122"/>
            </a:xfrm>
            <a:prstGeom prst="rect">
              <a:avLst/>
            </a:prstGeom>
          </p:spPr>
        </p:pic>
      </p:grpSp>
    </p:spTree>
    <p:extLst>
      <p:ext uri="{BB962C8B-B14F-4D97-AF65-F5344CB8AC3E}">
        <p14:creationId xmlns:p14="http://schemas.microsoft.com/office/powerpoint/2010/main" val="936355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6B809992-7F3E-4565-8F85-278200324AF4}"/>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1562716" y="0"/>
            <a:ext cx="8209935" cy="6839210"/>
          </a:xfrm>
          <a:prstGeom prst="rect">
            <a:avLst/>
          </a:prstGeom>
        </p:spPr>
      </p:pic>
      <p:pic>
        <p:nvPicPr>
          <p:cNvPr id="13" name="Picture 12" descr="Diagram&#10;&#10;Description automatically generated">
            <a:extLst>
              <a:ext uri="{FF2B5EF4-FFF2-40B4-BE49-F238E27FC236}">
                <a16:creationId xmlns:a16="http://schemas.microsoft.com/office/drawing/2014/main" id="{BD7F4FD7-F6EA-4BBB-98ED-633F595910C3}"/>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3982065" y="-18790"/>
            <a:ext cx="8209935" cy="6839210"/>
          </a:xfrm>
          <a:prstGeom prst="rect">
            <a:avLst/>
          </a:prstGeom>
        </p:spPr>
      </p:pic>
      <p:pic>
        <p:nvPicPr>
          <p:cNvPr id="12" name="Picture 11" descr="Diagram&#10;&#10;Description automatically generated">
            <a:extLst>
              <a:ext uri="{FF2B5EF4-FFF2-40B4-BE49-F238E27FC236}">
                <a16:creationId xmlns:a16="http://schemas.microsoft.com/office/drawing/2014/main" id="{36CE8F4E-E688-4DF2-B2A8-D9D665D95150}"/>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3852401" y="18790"/>
            <a:ext cx="8209935" cy="6839210"/>
          </a:xfrm>
          <a:prstGeom prst="rect">
            <a:avLst/>
          </a:prstGeom>
        </p:spPr>
      </p:pic>
      <p:pic>
        <p:nvPicPr>
          <p:cNvPr id="11" name="Picture 10" descr="Diagram&#10;&#10;Description automatically generated">
            <a:extLst>
              <a:ext uri="{FF2B5EF4-FFF2-40B4-BE49-F238E27FC236}">
                <a16:creationId xmlns:a16="http://schemas.microsoft.com/office/drawing/2014/main" id="{03FA8E33-B9D6-4B96-90F3-08EDD8E2832F}"/>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3129730" y="0"/>
            <a:ext cx="8209935" cy="6839210"/>
          </a:xfrm>
          <a:prstGeom prst="rect">
            <a:avLst/>
          </a:prstGeom>
        </p:spPr>
      </p:pic>
      <p:pic>
        <p:nvPicPr>
          <p:cNvPr id="10" name="Picture 9" descr="Diagram&#10;&#10;Description automatically generated">
            <a:extLst>
              <a:ext uri="{FF2B5EF4-FFF2-40B4-BE49-F238E27FC236}">
                <a16:creationId xmlns:a16="http://schemas.microsoft.com/office/drawing/2014/main" id="{35A71B6C-34FB-40A4-B9D3-E3043BA2E43A}"/>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722671" y="9395"/>
            <a:ext cx="8209935" cy="6839210"/>
          </a:xfrm>
          <a:prstGeom prst="rect">
            <a:avLst/>
          </a:prstGeom>
        </p:spPr>
      </p:pic>
      <p:pic>
        <p:nvPicPr>
          <p:cNvPr id="9" name="Picture 8" descr="Diagram&#10;&#10;Description automatically generated">
            <a:extLst>
              <a:ext uri="{FF2B5EF4-FFF2-40B4-BE49-F238E27FC236}">
                <a16:creationId xmlns:a16="http://schemas.microsoft.com/office/drawing/2014/main" id="{4C439B5B-3A05-4551-9D32-594F21E66E98}"/>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2301975" y="9395"/>
            <a:ext cx="8209935" cy="6839210"/>
          </a:xfrm>
          <a:prstGeom prst="rect">
            <a:avLst/>
          </a:prstGeom>
        </p:spPr>
      </p:pic>
      <p:pic>
        <p:nvPicPr>
          <p:cNvPr id="8" name="Picture 7" descr="Diagram&#10;&#10;Description automatically generated">
            <a:extLst>
              <a:ext uri="{FF2B5EF4-FFF2-40B4-BE49-F238E27FC236}">
                <a16:creationId xmlns:a16="http://schemas.microsoft.com/office/drawing/2014/main" id="{542FB5BB-BBE6-4E3B-8A9F-0EBB40336622}"/>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1602968" y="9395"/>
            <a:ext cx="8209935" cy="6839210"/>
          </a:xfrm>
          <a:prstGeom prst="rect">
            <a:avLst/>
          </a:prstGeom>
        </p:spPr>
      </p:pic>
      <p:pic>
        <p:nvPicPr>
          <p:cNvPr id="7" name="Picture 6" descr="Diagram&#10;&#10;Description automatically generated">
            <a:extLst>
              <a:ext uri="{FF2B5EF4-FFF2-40B4-BE49-F238E27FC236}">
                <a16:creationId xmlns:a16="http://schemas.microsoft.com/office/drawing/2014/main" id="{1E98A051-D352-45DA-95DC-42570194F6A4}"/>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827755" y="0"/>
            <a:ext cx="8209935" cy="6839210"/>
          </a:xfrm>
          <a:prstGeom prst="rect">
            <a:avLst/>
          </a:prstGeom>
        </p:spPr>
      </p:pic>
      <p:pic>
        <p:nvPicPr>
          <p:cNvPr id="4" name="Picture 3" descr="Diagram&#10;&#10;Description automatically generated">
            <a:extLst>
              <a:ext uri="{FF2B5EF4-FFF2-40B4-BE49-F238E27FC236}">
                <a16:creationId xmlns:a16="http://schemas.microsoft.com/office/drawing/2014/main" id="{1C160D41-B2EE-4CBA-B4F7-F9442D1B630B}"/>
              </a:ext>
            </a:extLst>
          </p:cNvPr>
          <p:cNvPicPr>
            <a:picLocks noChangeAspect="1"/>
          </p:cNvPicPr>
          <p:nvPr/>
        </p:nvPicPr>
        <p:blipFill rotWithShape="1">
          <a:blip r:embed="rId3">
            <a:extLst>
              <a:ext uri="{28A0092B-C50C-407E-A947-70E740481C1C}">
                <a14:useLocalDpi xmlns:a14="http://schemas.microsoft.com/office/drawing/2010/main" val="0"/>
              </a:ext>
            </a:extLst>
          </a:blip>
          <a:srcRect b="12688"/>
          <a:stretch/>
        </p:blipFill>
        <p:spPr>
          <a:xfrm>
            <a:off x="0" y="-9395"/>
            <a:ext cx="8209935" cy="6839210"/>
          </a:xfrm>
          <a:prstGeom prst="rect">
            <a:avLst/>
          </a:prstGeom>
        </p:spPr>
      </p:pic>
      <p:sp>
        <p:nvSpPr>
          <p:cNvPr id="5" name="TextBox 4">
            <a:extLst>
              <a:ext uri="{FF2B5EF4-FFF2-40B4-BE49-F238E27FC236}">
                <a16:creationId xmlns:a16="http://schemas.microsoft.com/office/drawing/2014/main" id="{A8D29920-4B24-4346-8615-5E6231465A1F}"/>
              </a:ext>
            </a:extLst>
          </p:cNvPr>
          <p:cNvSpPr txBox="1"/>
          <p:nvPr/>
        </p:nvSpPr>
        <p:spPr>
          <a:xfrm>
            <a:off x="7237461" y="1585450"/>
            <a:ext cx="4129549" cy="3170099"/>
          </a:xfrm>
          <a:prstGeom prst="rect">
            <a:avLst/>
          </a:prstGeom>
          <a:noFill/>
        </p:spPr>
        <p:txBody>
          <a:bodyPr wrap="square" rtlCol="0">
            <a:spAutoFit/>
          </a:bodyPr>
          <a:lstStyle/>
          <a:p>
            <a:pPr algn="ctr"/>
            <a:r>
              <a:rPr lang="en-US" sz="4000" b="1">
                <a:solidFill>
                  <a:srgbClr val="245D90"/>
                </a:solidFill>
                <a:latin typeface="Arial" panose="020B0604020202020204" pitchFamily="34" charset="0"/>
                <a:cs typeface="Arial" panose="020B0604020202020204" pitchFamily="34" charset="0"/>
              </a:rPr>
              <a:t>How </a:t>
            </a:r>
          </a:p>
          <a:p>
            <a:pPr algn="ctr"/>
            <a:r>
              <a:rPr lang="en-US" sz="4000" b="1">
                <a:solidFill>
                  <a:srgbClr val="ED7C2F"/>
                </a:solidFill>
                <a:latin typeface="Arial Black" panose="020B0A04020102020204" pitchFamily="34" charset="0"/>
                <a:cs typeface="Arial" panose="020B0604020202020204" pitchFamily="34" charset="0"/>
              </a:rPr>
              <a:t>Emotional Intelligence</a:t>
            </a:r>
          </a:p>
          <a:p>
            <a:pPr algn="ctr"/>
            <a:r>
              <a:rPr lang="en-US" sz="4000" b="1">
                <a:solidFill>
                  <a:srgbClr val="245D90"/>
                </a:solidFill>
                <a:latin typeface="Arial" panose="020B0604020202020204" pitchFamily="34" charset="0"/>
                <a:cs typeface="Arial" panose="020B0604020202020204" pitchFamily="34" charset="0"/>
              </a:rPr>
              <a:t>is Critical to </a:t>
            </a:r>
          </a:p>
          <a:p>
            <a:pPr algn="ctr"/>
            <a:r>
              <a:rPr lang="en-US" sz="4000" b="1">
                <a:solidFill>
                  <a:srgbClr val="245D90"/>
                </a:solidFill>
                <a:latin typeface="Arial" panose="020B0604020202020204" pitchFamily="34" charset="0"/>
                <a:cs typeface="Arial" panose="020B0604020202020204" pitchFamily="34" charset="0"/>
              </a:rPr>
              <a:t>Career Success</a:t>
            </a:r>
          </a:p>
        </p:txBody>
      </p:sp>
      <p:pic>
        <p:nvPicPr>
          <p:cNvPr id="15" name="Picture 2" descr="Image result for undp logo black">
            <a:extLst>
              <a:ext uri="{FF2B5EF4-FFF2-40B4-BE49-F238E27FC236}">
                <a16:creationId xmlns:a16="http://schemas.microsoft.com/office/drawing/2014/main" id="{338A4519-DB50-4337-89B6-BD282660E6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09" y="231530"/>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34931F0-E373-4A7D-B4BC-10AAAD22E2FA}"/>
              </a:ext>
            </a:extLst>
          </p:cNvPr>
          <p:cNvPicPr>
            <a:picLocks noChangeAspect="1"/>
          </p:cNvPicPr>
          <p:nvPr/>
        </p:nvPicPr>
        <p:blipFill rotWithShape="1">
          <a:blip r:embed="rId5"/>
          <a:srcRect t="2608" r="2646" b="2283"/>
          <a:stretch/>
        </p:blipFill>
        <p:spPr>
          <a:xfrm>
            <a:off x="1160459" y="375530"/>
            <a:ext cx="1118127" cy="1080000"/>
          </a:xfrm>
          <a:prstGeom prst="rect">
            <a:avLst/>
          </a:prstGeom>
        </p:spPr>
      </p:pic>
      <p:pic>
        <p:nvPicPr>
          <p:cNvPr id="17" name="Picture 2" descr="Fuel50 – The Talent Experience Platform – Talent Mobility, Solved.">
            <a:extLst>
              <a:ext uri="{FF2B5EF4-FFF2-40B4-BE49-F238E27FC236}">
                <a16:creationId xmlns:a16="http://schemas.microsoft.com/office/drawing/2014/main" id="{84DE4A91-4B53-4F15-BBE6-08FECE9093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5411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6">
            <a:extLst>
              <a:ext uri="{FF2B5EF4-FFF2-40B4-BE49-F238E27FC236}">
                <a16:creationId xmlns:a16="http://schemas.microsoft.com/office/drawing/2014/main" id="{0211867B-9A6D-46B0-958E-942630C1C8C0}"/>
              </a:ext>
            </a:extLst>
          </p:cNvPr>
          <p:cNvSpPr txBox="1">
            <a:spLocks/>
          </p:cNvSpPr>
          <p:nvPr/>
        </p:nvSpPr>
        <p:spPr>
          <a:xfrm>
            <a:off x="2628004" y="1275835"/>
            <a:ext cx="6935992" cy="615553"/>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4000" b="0" i="0" u="none" strike="noStrike" kern="1200" cap="none" spc="-100" normalizeH="0" baseline="0" noProof="0">
                <a:ln>
                  <a:noFill/>
                </a:ln>
                <a:solidFill>
                  <a:srgbClr val="245D90"/>
                </a:solidFill>
                <a:effectLst/>
                <a:uLnTx/>
                <a:uFillTx/>
                <a:latin typeface="Arial" panose="020B0604020202020204" pitchFamily="34" charset="0"/>
                <a:ea typeface="Open Sans Extrabold" panose="020B0906030804020204" pitchFamily="34" charset="0"/>
                <a:cs typeface="Arial" panose="020B0604020202020204" pitchFamily="34" charset="0"/>
              </a:rPr>
              <a:t>What Will You </a:t>
            </a:r>
            <a:r>
              <a:rPr kumimoji="0" lang="en-NZ" sz="4000" b="1" i="0" u="none" strike="noStrike" kern="1200" cap="none" spc="-100" normalizeH="0" baseline="0" noProof="0">
                <a:ln>
                  <a:noFill/>
                </a:ln>
                <a:solidFill>
                  <a:srgbClr val="245D90"/>
                </a:solidFill>
                <a:effectLst/>
                <a:uLnTx/>
                <a:uFillTx/>
                <a:latin typeface="Arial" panose="020B0604020202020204" pitchFamily="34" charset="0"/>
                <a:ea typeface="Open Sans Extrabold" panose="020B0906030804020204" pitchFamily="34" charset="0"/>
                <a:cs typeface="Arial" panose="020B0604020202020204" pitchFamily="34" charset="0"/>
              </a:rPr>
              <a:t>Do</a:t>
            </a:r>
            <a:r>
              <a:rPr kumimoji="0" lang="en-NZ" sz="4000" b="0" i="0" u="none" strike="noStrike" kern="1200" cap="none" spc="-100" normalizeH="0" baseline="0" noProof="0">
                <a:ln>
                  <a:noFill/>
                </a:ln>
                <a:solidFill>
                  <a:srgbClr val="245D90"/>
                </a:solidFill>
                <a:effectLst/>
                <a:uLnTx/>
                <a:uFillTx/>
                <a:latin typeface="Arial" panose="020B0604020202020204" pitchFamily="34" charset="0"/>
                <a:ea typeface="Open Sans Extrabold" panose="020B0906030804020204" pitchFamily="34" charset="0"/>
                <a:cs typeface="Arial" panose="020B0604020202020204" pitchFamily="34" charset="0"/>
              </a:rPr>
              <a:t>?</a:t>
            </a:r>
          </a:p>
        </p:txBody>
      </p:sp>
      <p:sp>
        <p:nvSpPr>
          <p:cNvPr id="3" name="Text Placeholder 6">
            <a:extLst>
              <a:ext uri="{FF2B5EF4-FFF2-40B4-BE49-F238E27FC236}">
                <a16:creationId xmlns:a16="http://schemas.microsoft.com/office/drawing/2014/main" id="{25651EBF-B5FF-4D24-91DB-C4C95A972C63}"/>
              </a:ext>
            </a:extLst>
          </p:cNvPr>
          <p:cNvSpPr txBox="1">
            <a:spLocks/>
          </p:cNvSpPr>
          <p:nvPr/>
        </p:nvSpPr>
        <p:spPr>
          <a:xfrm>
            <a:off x="1887581" y="2234926"/>
            <a:ext cx="8416838" cy="369332"/>
          </a:xfrm>
          <a:prstGeom prst="rect">
            <a:avLst/>
          </a:prstGeom>
        </p:spPr>
        <p:txBody>
          <a:bodyPr wrap="square" lIns="0" tIns="0" rIns="0" bIns="0"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800"/>
              </a:spcAft>
              <a:buClrTx/>
              <a:buSzTx/>
              <a:buFont typeface="Arial" panose="020B0604020202020204" pitchFamily="34" charset="0"/>
              <a:buNone/>
              <a:tabLst/>
              <a:defRPr/>
            </a:pPr>
            <a:r>
              <a:rPr kumimoji="0" lang="en-US" sz="2400" b="0"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What is </a:t>
            </a:r>
            <a:r>
              <a:rPr kumimoji="0" lang="en-US" sz="2400" b="1"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one</a:t>
            </a:r>
            <a:r>
              <a:rPr kumimoji="0" lang="en-US" sz="2400" b="0"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 </a:t>
            </a:r>
            <a:r>
              <a:rPr kumimoji="0" lang="en-US" sz="2400" b="1" i="0" u="none" strike="noStrike" kern="1200" cap="none" spc="-50" normalizeH="0" baseline="0" noProof="0">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thing </a:t>
            </a:r>
            <a:r>
              <a:rPr kumimoji="0" lang="en-US" sz="2400" b="0"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you can start doing to increase your EQ?                     </a:t>
            </a:r>
            <a:endParaRPr kumimoji="0" lang="en-US" sz="1800" b="0"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2F9A00D-4BF3-4157-B5BA-7963C71A9025}"/>
              </a:ext>
            </a:extLst>
          </p:cNvPr>
          <p:cNvSpPr txBox="1"/>
          <p:nvPr/>
        </p:nvSpPr>
        <p:spPr>
          <a:xfrm>
            <a:off x="2657902" y="5837263"/>
            <a:ext cx="702858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50" normalizeH="0" baseline="0" noProof="0">
                <a:ln>
                  <a:noFill/>
                </a:ln>
                <a:solidFill>
                  <a:srgbClr val="000000"/>
                </a:solidFill>
                <a:effectLst/>
                <a:uLnTx/>
                <a:uFillTx/>
                <a:latin typeface="Arial" panose="020B0604020202020204" pitchFamily="34" charset="0"/>
                <a:ea typeface="Open Sans" panose="020B0606030504020204" pitchFamily="34" charset="0"/>
                <a:cs typeface="Arial" panose="020B0604020202020204" pitchFamily="34" charset="0"/>
              </a:rPr>
              <a:t>(Write your responses in the chat box)</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37C31F6-266F-4FF3-A408-9CFB37B6FAB9}"/>
              </a:ext>
            </a:extLst>
          </p:cNvPr>
          <p:cNvGrpSpPr/>
          <p:nvPr/>
        </p:nvGrpSpPr>
        <p:grpSpPr>
          <a:xfrm>
            <a:off x="4306388" y="3025365"/>
            <a:ext cx="3579224" cy="2648485"/>
            <a:chOff x="7817034" y="2546417"/>
            <a:chExt cx="3579224" cy="2648485"/>
          </a:xfrm>
        </p:grpSpPr>
        <p:sp>
          <p:nvSpPr>
            <p:cNvPr id="9" name="Rectangle: Rounded Corners 8">
              <a:extLst>
                <a:ext uri="{FF2B5EF4-FFF2-40B4-BE49-F238E27FC236}">
                  <a16:creationId xmlns:a16="http://schemas.microsoft.com/office/drawing/2014/main" id="{A2A470FE-25AF-4B3E-96AB-5EC7F0A50780}"/>
                </a:ext>
              </a:extLst>
            </p:cNvPr>
            <p:cNvSpPr/>
            <p:nvPr/>
          </p:nvSpPr>
          <p:spPr>
            <a:xfrm>
              <a:off x="7817034" y="2546417"/>
              <a:ext cx="3579224" cy="2648485"/>
            </a:xfrm>
            <a:prstGeom prst="roundRect">
              <a:avLst/>
            </a:prstGeom>
            <a:solidFill>
              <a:schemeClr val="bg1"/>
            </a:solidFill>
            <a:ln w="57150">
              <a:solidFill>
                <a:srgbClr val="245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EC6525-20B8-4E0A-BB1A-3164C4F7452A}"/>
                </a:ext>
              </a:extLst>
            </p:cNvPr>
            <p:cNvPicPr>
              <a:picLocks noChangeAspect="1"/>
            </p:cNvPicPr>
            <p:nvPr/>
          </p:nvPicPr>
          <p:blipFill rotWithShape="1">
            <a:blip r:embed="rId6">
              <a:duotone>
                <a:schemeClr val="accent1">
                  <a:shade val="45000"/>
                  <a:satMod val="135000"/>
                </a:schemeClr>
                <a:prstClr val="white"/>
              </a:duotone>
              <a:alphaModFix/>
            </a:blip>
            <a:srcRect l="19805" t="25780" r="18751" b="26851"/>
            <a:stretch/>
          </p:blipFill>
          <p:spPr>
            <a:xfrm>
              <a:off x="8186056" y="2688772"/>
              <a:ext cx="2993573" cy="2307772"/>
            </a:xfrm>
            <a:prstGeom prst="rect">
              <a:avLst/>
            </a:prstGeom>
          </p:spPr>
        </p:pic>
      </p:grpSp>
    </p:spTree>
    <p:extLst>
      <p:ext uri="{BB962C8B-B14F-4D97-AF65-F5344CB8AC3E}">
        <p14:creationId xmlns:p14="http://schemas.microsoft.com/office/powerpoint/2010/main" val="4006329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8EDF86F6-778D-4E41-A3B4-421D65701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2770"/>
            <a:ext cx="12192000" cy="4206369"/>
          </a:xfrm>
          <a:prstGeom prst="rect">
            <a:avLst/>
          </a:prstGeom>
        </p:spPr>
      </p:pic>
      <p:sp>
        <p:nvSpPr>
          <p:cNvPr id="6" name="Text Placeholder 6">
            <a:extLst>
              <a:ext uri="{FF2B5EF4-FFF2-40B4-BE49-F238E27FC236}">
                <a16:creationId xmlns:a16="http://schemas.microsoft.com/office/drawing/2014/main" id="{FE833D9C-9B3F-4425-B900-4D74BA0248DE}"/>
              </a:ext>
            </a:extLst>
          </p:cNvPr>
          <p:cNvSpPr txBox="1">
            <a:spLocks/>
          </p:cNvSpPr>
          <p:nvPr/>
        </p:nvSpPr>
        <p:spPr>
          <a:xfrm>
            <a:off x="1290330" y="3110455"/>
            <a:ext cx="4805670" cy="830997"/>
          </a:xfrm>
          <a:prstGeom prst="rect">
            <a:avLst/>
          </a:prstGeom>
          <a:noFill/>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5400" b="1" i="0" u="none" strike="noStrike" kern="1200" cap="none" spc="-100" normalizeH="0" baseline="0" noProof="0">
                <a:ln>
                  <a:noFill/>
                </a:ln>
                <a:solidFill>
                  <a:srgbClr val="245D90"/>
                </a:solidFill>
                <a:effectLst/>
                <a:uLnTx/>
                <a:uFillTx/>
                <a:latin typeface="Arial Black" panose="020B0A04020102020204" pitchFamily="34" charset="0"/>
                <a:cs typeface="Arial" panose="020B0604020202020204" pitchFamily="34" charset="0"/>
              </a:rPr>
              <a:t>Questions?</a:t>
            </a:r>
          </a:p>
        </p:txBody>
      </p:sp>
    </p:spTree>
    <p:extLst>
      <p:ext uri="{BB962C8B-B14F-4D97-AF65-F5344CB8AC3E}">
        <p14:creationId xmlns:p14="http://schemas.microsoft.com/office/powerpoint/2010/main" val="30392047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9A19F4F-6BB3-6D40-8712-724B19D90AA8}"/>
              </a:ext>
            </a:extLst>
          </p:cNvPr>
          <p:cNvSpPr txBox="1">
            <a:spLocks/>
          </p:cNvSpPr>
          <p:nvPr/>
        </p:nvSpPr>
        <p:spPr>
          <a:xfrm>
            <a:off x="906459" y="2035178"/>
            <a:ext cx="4767163" cy="3046988"/>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3600"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What is one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3600" b="1"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key takeaway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3600"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from today’s session?</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2800">
              <a:solidFill>
                <a:srgbClr val="AC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2400">
              <a:solidFill>
                <a:srgbClr val="002060"/>
              </a:solidFill>
              <a:latin typeface="Arial" panose="020B0604020202020204" pitchFamily="34" charset="0"/>
              <a:cs typeface="Arial" panose="020B0604020202020204" pitchFamily="34" charset="0"/>
            </a:endParaRPr>
          </a:p>
          <a:p>
            <a:pPr algn="ctr">
              <a:defRPr/>
            </a:pPr>
            <a:r>
              <a:rPr lang="en-US" sz="2000" spc="-50">
                <a:solidFill>
                  <a:schemeClr val="tx1"/>
                </a:solidFill>
                <a:latin typeface="Arial" panose="020B0604020202020204" pitchFamily="34" charset="0"/>
                <a:ea typeface="Open Sans" panose="020B0606030504020204" pitchFamily="34" charset="0"/>
                <a:cs typeface="Arial" panose="020B0604020202020204" pitchFamily="34" charset="0"/>
              </a:rPr>
              <a:t>(Write your responses in the chat box)</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80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8B27A7E-1806-4FB0-8641-C2C45EED8FC8}"/>
              </a:ext>
            </a:extLst>
          </p:cNvPr>
          <p:cNvPicPr>
            <a:picLocks noChangeAspect="1"/>
          </p:cNvPicPr>
          <p:nvPr/>
        </p:nvPicPr>
        <p:blipFill rotWithShape="1">
          <a:blip r:embed="rId3"/>
          <a:srcRect t="2608" r="2646" b="2283"/>
          <a:stretch/>
        </p:blipFill>
        <p:spPr>
          <a:xfrm>
            <a:off x="906459" y="150250"/>
            <a:ext cx="1118127" cy="1080000"/>
          </a:xfrm>
          <a:prstGeom prst="rect">
            <a:avLst/>
          </a:prstGeom>
        </p:spPr>
      </p:pic>
      <p:pic>
        <p:nvPicPr>
          <p:cNvPr id="6" name="Picture 2" descr="Image result for undp logo black">
            <a:extLst>
              <a:ext uri="{FF2B5EF4-FFF2-40B4-BE49-F238E27FC236}">
                <a16:creationId xmlns:a16="http://schemas.microsoft.com/office/drawing/2014/main" id="{EFFC6776-3576-4DC3-94AC-A89D122F6F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505" y="150250"/>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33F786-E348-40F4-9965-8D2FB9EEAEAF}"/>
              </a:ext>
            </a:extLst>
          </p:cNvPr>
          <p:cNvPicPr>
            <a:picLocks noChangeAspect="1"/>
          </p:cNvPicPr>
          <p:nvPr/>
        </p:nvPicPr>
        <p:blipFill rotWithShape="1">
          <a:blip r:embed="rId5">
            <a:duotone>
              <a:schemeClr val="accent5">
                <a:shade val="45000"/>
                <a:satMod val="135000"/>
              </a:schemeClr>
              <a:prstClr val="white"/>
            </a:duotone>
          </a:blip>
          <a:srcRect l="16444" t="17939" r="16389" b="16001"/>
          <a:stretch/>
        </p:blipFill>
        <p:spPr>
          <a:xfrm>
            <a:off x="6599838" y="1254384"/>
            <a:ext cx="4685703" cy="4608576"/>
          </a:xfrm>
          <a:prstGeom prst="rect">
            <a:avLst/>
          </a:prstGeom>
        </p:spPr>
      </p:pic>
      <p:sp>
        <p:nvSpPr>
          <p:cNvPr id="2" name="Oval 1">
            <a:extLst>
              <a:ext uri="{FF2B5EF4-FFF2-40B4-BE49-F238E27FC236}">
                <a16:creationId xmlns:a16="http://schemas.microsoft.com/office/drawing/2014/main" id="{43481C50-08AF-4085-A25E-C51554664464}"/>
              </a:ext>
            </a:extLst>
          </p:cNvPr>
          <p:cNvSpPr/>
          <p:nvPr/>
        </p:nvSpPr>
        <p:spPr>
          <a:xfrm>
            <a:off x="6559108" y="1147486"/>
            <a:ext cx="4767162" cy="4822371"/>
          </a:xfrm>
          <a:prstGeom prst="ellipse">
            <a:avLst/>
          </a:prstGeom>
          <a:noFill/>
          <a:ln w="57150">
            <a:solidFill>
              <a:srgbClr val="245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50142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E9DAE43-DE76-429D-B896-A9D20BFF09AD}"/>
              </a:ext>
            </a:extLst>
          </p:cNvPr>
          <p:cNvGrpSpPr/>
          <p:nvPr/>
        </p:nvGrpSpPr>
        <p:grpSpPr>
          <a:xfrm>
            <a:off x="575945" y="1795154"/>
            <a:ext cx="11040110" cy="3267691"/>
            <a:chOff x="664845" y="2014801"/>
            <a:chExt cx="11040110" cy="3267691"/>
          </a:xfrm>
        </p:grpSpPr>
        <p:grpSp>
          <p:nvGrpSpPr>
            <p:cNvPr id="3" name="Group 2">
              <a:extLst>
                <a:ext uri="{FF2B5EF4-FFF2-40B4-BE49-F238E27FC236}">
                  <a16:creationId xmlns:a16="http://schemas.microsoft.com/office/drawing/2014/main" id="{24448C55-4424-4116-8E96-F6BD41BE36C5}"/>
                </a:ext>
              </a:extLst>
            </p:cNvPr>
            <p:cNvGrpSpPr/>
            <p:nvPr/>
          </p:nvGrpSpPr>
          <p:grpSpPr>
            <a:xfrm>
              <a:off x="664845" y="2014801"/>
              <a:ext cx="11040110" cy="3267691"/>
              <a:chOff x="575945" y="1798901"/>
              <a:chExt cx="11040110" cy="3267691"/>
            </a:xfrm>
          </p:grpSpPr>
          <p:sp>
            <p:nvSpPr>
              <p:cNvPr id="7" name="Text Placeholder 6">
                <a:extLst>
                  <a:ext uri="{FF2B5EF4-FFF2-40B4-BE49-F238E27FC236}">
                    <a16:creationId xmlns:a16="http://schemas.microsoft.com/office/drawing/2014/main" id="{E9A19F4F-6BB3-6D40-8712-724B19D90AA8}"/>
                  </a:ext>
                </a:extLst>
              </p:cNvPr>
              <p:cNvSpPr txBox="1">
                <a:spLocks/>
              </p:cNvSpPr>
              <p:nvPr/>
            </p:nvSpPr>
            <p:spPr>
              <a:xfrm>
                <a:off x="575945" y="1798901"/>
                <a:ext cx="11040110" cy="738664"/>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4800" b="1" i="0" u="none" strike="noStrike" kern="1200" cap="none" spc="-100" normalizeH="0" baseline="0" noProof="0">
                    <a:ln>
                      <a:noFill/>
                    </a:ln>
                    <a:solidFill>
                      <a:srgbClr val="EC1F31"/>
                    </a:solidFill>
                    <a:effectLst/>
                    <a:uLnTx/>
                    <a:uFillTx/>
                    <a:latin typeface="Arial Black" panose="020B0A04020102020204" pitchFamily="34" charset="0"/>
                    <a:cs typeface="Arial" panose="020B0604020202020204" pitchFamily="34" charset="0"/>
                  </a:rPr>
                  <a:t>Thank You!</a:t>
                </a:r>
              </a:p>
            </p:txBody>
          </p:sp>
          <p:sp>
            <p:nvSpPr>
              <p:cNvPr id="2" name="TextBox 1">
                <a:extLst>
                  <a:ext uri="{FF2B5EF4-FFF2-40B4-BE49-F238E27FC236}">
                    <a16:creationId xmlns:a16="http://schemas.microsoft.com/office/drawing/2014/main" id="{36591933-0BC8-4793-8F47-1FA182E96D2D}"/>
                  </a:ext>
                </a:extLst>
              </p:cNvPr>
              <p:cNvSpPr txBox="1"/>
              <p:nvPr/>
            </p:nvSpPr>
            <p:spPr>
              <a:xfrm>
                <a:off x="1838696" y="2758268"/>
                <a:ext cx="851460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 any further questions, please reach out to us </a:t>
                </a:r>
                <a:r>
                  <a:rPr lang="en-GB">
                    <a:solidFill>
                      <a:srgbClr val="000000"/>
                    </a:solidFill>
                    <a:latin typeface="Arial" panose="020B0604020202020204" pitchFamily="34" charset="0"/>
                    <a:cs typeface="Arial" panose="020B0604020202020204" pitchFamily="34" charset="0"/>
                  </a:rPr>
                  <a:t>via</a:t>
                </a: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E-mail:</a:t>
                </a: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GB" b="0" i="0" u="sng" strike="noStrike" kern="1200" cap="none" spc="0" normalizeH="0" baseline="0" noProof="0">
                    <a:ln>
                      <a:noFill/>
                    </a:ln>
                    <a:solidFill>
                      <a:srgbClr val="034EA2"/>
                    </a:solidFill>
                    <a:effectLst/>
                    <a:uLnTx/>
                    <a:uFillTx/>
                    <a:latin typeface="Arial" panose="020B0604020202020204" pitchFamily="34" charset="0"/>
                    <a:ea typeface="+mn-ea"/>
                    <a:cs typeface="Arial" panose="020B0604020202020204" pitchFamily="34" charset="0"/>
                    <a:hlinkClick r:id="rId2">
                      <a:extLst>
                        <a:ext uri="{A12FA001-AC4F-418D-AE19-62706E023703}">
                          <ahyp:hlinkClr xmlns:ahyp="http://schemas.microsoft.com/office/drawing/2018/hyperlinkcolor" val="tx"/>
                        </a:ext>
                      </a:extLst>
                    </a:hlinkClick>
                  </a:rPr>
                  <a:t>career.development@undp.org</a:t>
                </a:r>
                <a:endParaRPr kumimoji="0" lang="en-US" b="0" i="0" u="none" strike="noStrike" kern="1200" cap="none" spc="0" normalizeH="0" baseline="0" noProof="0">
                  <a:ln>
                    <a:noFill/>
                  </a:ln>
                  <a:solidFill>
                    <a:srgbClr val="034EA2"/>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Yammer:</a:t>
                </a: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Career Development &amp; Experience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Or visit our intranet page </a:t>
                </a:r>
                <a:r>
                  <a:rPr lang="en-GB">
                    <a:solidFill>
                      <a:srgbClr val="000000"/>
                    </a:solidFill>
                    <a:latin typeface="Arial" panose="020B0604020202020204" pitchFamily="34" charset="0"/>
                    <a:cs typeface="Arial" panose="020B0604020202020204" pitchFamily="34" charset="0"/>
                  </a:rPr>
                  <a:t>at</a:t>
                </a:r>
                <a:r>
                  <a:rPr kumimoji="0" lang="en-GB"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t>
                </a:r>
                <a:endParaRPr kumimoji="0" lang="en-US"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a:ln>
                      <a:noFill/>
                    </a:ln>
                    <a:solidFill>
                      <a:srgbClr val="0062AC"/>
                    </a:solidFill>
                    <a:effectLst/>
                    <a:uLnTx/>
                    <a:uFillTx/>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https://undp.sharepoint.com/teams/TalentDevelopmentHub</a:t>
                </a:r>
                <a:endParaRPr kumimoji="0" lang="en-US" b="0" i="0" u="none" strike="noStrike" kern="1200" cap="none" spc="0" normalizeH="0" baseline="0" noProof="0">
                  <a:ln>
                    <a:noFill/>
                  </a:ln>
                  <a:solidFill>
                    <a:srgbClr val="0062AC"/>
                  </a:solidFill>
                  <a:effectLst/>
                  <a:uLnTx/>
                  <a:uFillTx/>
                  <a:latin typeface="Arial" panose="020B0604020202020204" pitchFamily="34" charset="0"/>
                  <a:cs typeface="Arial" panose="020B0604020202020204" pitchFamily="34" charset="0"/>
                </a:endParaRPr>
              </a:p>
            </p:txBody>
          </p:sp>
        </p:grpSp>
        <p:pic>
          <p:nvPicPr>
            <p:cNvPr id="6" name="Picture 5" descr="A close up of a sign&#10;&#10;Description automatically generated">
              <a:extLst>
                <a:ext uri="{FF2B5EF4-FFF2-40B4-BE49-F238E27FC236}">
                  <a16:creationId xmlns:a16="http://schemas.microsoft.com/office/drawing/2014/main" id="{CDC88B50-059C-4565-A96E-CE754F2AF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7053" y="3832193"/>
              <a:ext cx="819641" cy="842515"/>
            </a:xfrm>
            <a:prstGeom prst="rect">
              <a:avLst/>
            </a:prstGeom>
          </p:spPr>
        </p:pic>
      </p:grpSp>
      <p:pic>
        <p:nvPicPr>
          <p:cNvPr id="8" name="Picture 7">
            <a:extLst>
              <a:ext uri="{FF2B5EF4-FFF2-40B4-BE49-F238E27FC236}">
                <a16:creationId xmlns:a16="http://schemas.microsoft.com/office/drawing/2014/main" id="{F1FD15D5-5392-43C8-B235-BBF50EAE6574}"/>
              </a:ext>
            </a:extLst>
          </p:cNvPr>
          <p:cNvPicPr>
            <a:picLocks noChangeAspect="1"/>
          </p:cNvPicPr>
          <p:nvPr/>
        </p:nvPicPr>
        <p:blipFill rotWithShape="1">
          <a:blip r:embed="rId5"/>
          <a:srcRect t="2608" r="2646" b="2283"/>
          <a:stretch/>
        </p:blipFill>
        <p:spPr>
          <a:xfrm>
            <a:off x="906459" y="150250"/>
            <a:ext cx="1118127" cy="1080000"/>
          </a:xfrm>
          <a:prstGeom prst="rect">
            <a:avLst/>
          </a:prstGeom>
        </p:spPr>
      </p:pic>
      <p:pic>
        <p:nvPicPr>
          <p:cNvPr id="9" name="Picture 2" descr="Image result for undp logo black">
            <a:extLst>
              <a:ext uri="{FF2B5EF4-FFF2-40B4-BE49-F238E27FC236}">
                <a16:creationId xmlns:a16="http://schemas.microsoft.com/office/drawing/2014/main" id="{4BA4EDD8-7E12-403B-A029-D1C015A090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505" y="150250"/>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E68EB7-1643-44DB-A412-C90E1227D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0" y="6814283"/>
            <a:ext cx="12182669" cy="45719"/>
          </a:xfrm>
          <a:prstGeom prst="rect">
            <a:avLst/>
          </a:prstGeom>
        </p:spPr>
      </p:pic>
    </p:spTree>
    <p:extLst>
      <p:ext uri="{BB962C8B-B14F-4D97-AF65-F5344CB8AC3E}">
        <p14:creationId xmlns:p14="http://schemas.microsoft.com/office/powerpoint/2010/main" val="1181009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6FC7-394B-4CB1-995A-63153A8E2F4E}"/>
              </a:ext>
            </a:extLst>
          </p:cNvPr>
          <p:cNvPicPr>
            <a:picLocks noChangeAspect="1"/>
          </p:cNvPicPr>
          <p:nvPr/>
        </p:nvPicPr>
        <p:blipFill rotWithShape="1">
          <a:blip r:embed="rId2"/>
          <a:srcRect t="8166" b="8167"/>
          <a:stretch/>
        </p:blipFill>
        <p:spPr>
          <a:xfrm>
            <a:off x="213380" y="-15935"/>
            <a:ext cx="11765239" cy="6889870"/>
          </a:xfrm>
          <a:prstGeom prst="rect">
            <a:avLst/>
          </a:prstGeom>
        </p:spPr>
      </p:pic>
      <p:sp>
        <p:nvSpPr>
          <p:cNvPr id="6" name="TextBox 5">
            <a:extLst>
              <a:ext uri="{FF2B5EF4-FFF2-40B4-BE49-F238E27FC236}">
                <a16:creationId xmlns:a16="http://schemas.microsoft.com/office/drawing/2014/main" id="{91CA8B1C-3501-45C5-BC1D-50541AFC9947}"/>
              </a:ext>
            </a:extLst>
          </p:cNvPr>
          <p:cNvSpPr txBox="1"/>
          <p:nvPr/>
        </p:nvSpPr>
        <p:spPr>
          <a:xfrm>
            <a:off x="86062" y="1156548"/>
            <a:ext cx="12192000" cy="954107"/>
          </a:xfrm>
          <a:prstGeom prst="rect">
            <a:avLst/>
          </a:prstGeom>
          <a:noFill/>
        </p:spPr>
        <p:txBody>
          <a:bodyPr wrap="square" rtlCol="0">
            <a:spAutoFit/>
          </a:bodyPr>
          <a:lstStyle/>
          <a:p>
            <a:pPr algn="ctr"/>
            <a:r>
              <a:rPr lang="en-US" sz="2800">
                <a:solidFill>
                  <a:srgbClr val="245D90"/>
                </a:solidFill>
                <a:latin typeface="Arial Black" panose="020B0A04020102020204" pitchFamily="34" charset="0"/>
              </a:rPr>
              <a:t>Your Hosts </a:t>
            </a:r>
          </a:p>
          <a:p>
            <a:pPr algn="ctr"/>
            <a:r>
              <a:rPr lang="en-US" sz="2800">
                <a:solidFill>
                  <a:srgbClr val="245D90"/>
                </a:solidFill>
                <a:latin typeface="Arial Black" panose="020B0A04020102020204" pitchFamily="34" charset="0"/>
              </a:rPr>
              <a:t>for Today…</a:t>
            </a:r>
          </a:p>
        </p:txBody>
      </p:sp>
      <p:sp>
        <p:nvSpPr>
          <p:cNvPr id="15" name="TextBox 14">
            <a:extLst>
              <a:ext uri="{FF2B5EF4-FFF2-40B4-BE49-F238E27FC236}">
                <a16:creationId xmlns:a16="http://schemas.microsoft.com/office/drawing/2014/main" id="{AA51F5C7-0F47-4363-AD0A-5AF936817CE3}"/>
              </a:ext>
            </a:extLst>
          </p:cNvPr>
          <p:cNvSpPr txBox="1"/>
          <p:nvPr/>
        </p:nvSpPr>
        <p:spPr>
          <a:xfrm>
            <a:off x="6374149" y="4334737"/>
            <a:ext cx="3278007" cy="1015663"/>
          </a:xfrm>
          <a:prstGeom prst="rect">
            <a:avLst/>
          </a:prstGeom>
          <a:noFill/>
        </p:spPr>
        <p:txBody>
          <a:bodyPr wrap="square" rtlCol="0">
            <a:spAutoFit/>
          </a:bodyPr>
          <a:lstStyle/>
          <a:p>
            <a:pPr algn="ctr"/>
            <a:r>
              <a:rPr lang="en-US" sz="1600" b="1">
                <a:solidFill>
                  <a:srgbClr val="245D90"/>
                </a:solidFill>
                <a:latin typeface="Arial" panose="020B0604020202020204" pitchFamily="34" charset="0"/>
                <a:cs typeface="Arial" panose="020B0604020202020204" pitchFamily="34" charset="0"/>
              </a:rPr>
              <a:t>Amy Centers, Ph.D., PCC</a:t>
            </a:r>
          </a:p>
          <a:p>
            <a:pPr algn="ctr"/>
            <a:r>
              <a:rPr lang="en-US" sz="1400">
                <a:latin typeface="Arial" panose="020B0604020202020204" pitchFamily="34" charset="0"/>
                <a:cs typeface="Arial" panose="020B0604020202020204" pitchFamily="34" charset="0"/>
              </a:rPr>
              <a:t>Vice President of </a:t>
            </a:r>
          </a:p>
          <a:p>
            <a:pPr algn="ctr"/>
            <a:r>
              <a:rPr lang="en-US" sz="1400">
                <a:latin typeface="Arial" panose="020B0604020202020204" pitchFamily="34" charset="0"/>
                <a:cs typeface="Arial" panose="020B0604020202020204" pitchFamily="34" charset="0"/>
              </a:rPr>
              <a:t>Career Transformation Solutions</a:t>
            </a:r>
          </a:p>
          <a:p>
            <a:pPr algn="ctr"/>
            <a:r>
              <a:rPr lang="en-US" sz="1600" b="1">
                <a:solidFill>
                  <a:srgbClr val="245D90"/>
                </a:solidFill>
                <a:latin typeface="Arial" panose="020B0604020202020204" pitchFamily="34" charset="0"/>
                <a:cs typeface="Arial" panose="020B0604020202020204" pitchFamily="34" charset="0"/>
              </a:rPr>
              <a:t>Fuel50</a:t>
            </a:r>
          </a:p>
        </p:txBody>
      </p:sp>
      <p:pic>
        <p:nvPicPr>
          <p:cNvPr id="13" name="Picture 12" descr="A close up of a person&#10;&#10;Description automatically generated">
            <a:extLst>
              <a:ext uri="{FF2B5EF4-FFF2-40B4-BE49-F238E27FC236}">
                <a16:creationId xmlns:a16="http://schemas.microsoft.com/office/drawing/2014/main" id="{8AEFB981-1376-487F-AB22-78BDFADF1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7111" y="2588889"/>
            <a:ext cx="1532085" cy="1532082"/>
          </a:xfrm>
          <a:prstGeom prst="rect">
            <a:avLst/>
          </a:prstGeom>
          <a:ln>
            <a:noFill/>
          </a:ln>
        </p:spPr>
      </p:pic>
      <p:sp>
        <p:nvSpPr>
          <p:cNvPr id="14" name="Rectangle 13">
            <a:extLst>
              <a:ext uri="{FF2B5EF4-FFF2-40B4-BE49-F238E27FC236}">
                <a16:creationId xmlns:a16="http://schemas.microsoft.com/office/drawing/2014/main" id="{A2FF975E-AD32-4743-BC93-12C602CC4C21}"/>
              </a:ext>
            </a:extLst>
          </p:cNvPr>
          <p:cNvSpPr/>
          <p:nvPr/>
        </p:nvSpPr>
        <p:spPr>
          <a:xfrm>
            <a:off x="7203908" y="2539436"/>
            <a:ext cx="1618488" cy="1620236"/>
          </a:xfrm>
          <a:prstGeom prst="rect">
            <a:avLst/>
          </a:prstGeom>
          <a:noFill/>
          <a:ln>
            <a:solidFill>
              <a:srgbClr val="ED7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4ACEC59-93EB-48AC-9841-9CF0630A77FC}"/>
              </a:ext>
            </a:extLst>
          </p:cNvPr>
          <p:cNvSpPr/>
          <p:nvPr/>
        </p:nvSpPr>
        <p:spPr>
          <a:xfrm>
            <a:off x="3447111" y="2540960"/>
            <a:ext cx="1618488" cy="1620236"/>
          </a:xfrm>
          <a:prstGeom prst="rect">
            <a:avLst/>
          </a:prstGeom>
          <a:noFill/>
          <a:ln>
            <a:solidFill>
              <a:srgbClr val="ED7C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AF18D3A-98D4-43FA-ABA5-DD11266ABB5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Lst>
          </a:blip>
          <a:stretch>
            <a:fillRect/>
          </a:stretch>
        </p:blipFill>
        <p:spPr>
          <a:xfrm>
            <a:off x="3495659" y="2588889"/>
            <a:ext cx="1521391" cy="1552652"/>
          </a:xfrm>
          <a:prstGeom prst="rect">
            <a:avLst/>
          </a:prstGeom>
          <a:ln>
            <a:noFill/>
          </a:ln>
        </p:spPr>
      </p:pic>
      <p:sp>
        <p:nvSpPr>
          <p:cNvPr id="12" name="TextBox 11">
            <a:extLst>
              <a:ext uri="{FF2B5EF4-FFF2-40B4-BE49-F238E27FC236}">
                <a16:creationId xmlns:a16="http://schemas.microsoft.com/office/drawing/2014/main" id="{E4E9A5AA-CA3B-4110-AF3D-0F5951B082C8}"/>
              </a:ext>
            </a:extLst>
          </p:cNvPr>
          <p:cNvSpPr txBox="1"/>
          <p:nvPr/>
        </p:nvSpPr>
        <p:spPr>
          <a:xfrm>
            <a:off x="2539844" y="4319306"/>
            <a:ext cx="3715692" cy="800219"/>
          </a:xfrm>
          <a:prstGeom prst="rect">
            <a:avLst/>
          </a:prstGeom>
          <a:solidFill>
            <a:srgbClr val="FFFFFF"/>
          </a:solidFill>
        </p:spPr>
        <p:txBody>
          <a:bodyPr wrap="square" rtlCol="0">
            <a:spAutoFit/>
          </a:bodyPr>
          <a:lstStyle/>
          <a:p>
            <a:pPr algn="ctr"/>
            <a:r>
              <a:rPr lang="en-US" sz="1600" b="1">
                <a:solidFill>
                  <a:srgbClr val="245D90"/>
                </a:solidFill>
                <a:latin typeface="Arial" panose="020B0604020202020204" pitchFamily="34" charset="0"/>
                <a:cs typeface="Arial" panose="020B0604020202020204" pitchFamily="34" charset="0"/>
              </a:rPr>
              <a:t>Betty Almonte</a:t>
            </a:r>
          </a:p>
          <a:p>
            <a:pPr algn="ctr"/>
            <a:r>
              <a:rPr lang="en-US" sz="1400">
                <a:latin typeface="Arial" panose="020B0604020202020204" pitchFamily="34" charset="0"/>
                <a:cs typeface="Arial" panose="020B0604020202020204" pitchFamily="34" charset="0"/>
              </a:rPr>
              <a:t>Career Development &amp; Experience Analyst</a:t>
            </a:r>
          </a:p>
          <a:p>
            <a:pPr algn="ctr"/>
            <a:r>
              <a:rPr lang="en-US" sz="1600" b="1">
                <a:solidFill>
                  <a:srgbClr val="245D90"/>
                </a:solidFill>
                <a:latin typeface="Arial" panose="020B0604020202020204" pitchFamily="34" charset="0"/>
                <a:cs typeface="Arial" panose="020B0604020202020204" pitchFamily="34" charset="0"/>
              </a:rPr>
              <a:t>UNDP - Copenhagen</a:t>
            </a:r>
          </a:p>
        </p:txBody>
      </p:sp>
    </p:spTree>
    <p:extLst>
      <p:ext uri="{BB962C8B-B14F-4D97-AF65-F5344CB8AC3E}">
        <p14:creationId xmlns:p14="http://schemas.microsoft.com/office/powerpoint/2010/main" val="1894010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appliance&#10;&#10;Description automatically generated">
            <a:extLst>
              <a:ext uri="{FF2B5EF4-FFF2-40B4-BE49-F238E27FC236}">
                <a16:creationId xmlns:a16="http://schemas.microsoft.com/office/drawing/2014/main" id="{3D7AA0D3-B7DA-4D57-B65D-77D88E158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365" y="0"/>
            <a:ext cx="9144000" cy="6858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009" y="231530"/>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uel50 – The Talent Experience Platform – Talent Mobility, Solved.">
            <a:extLst>
              <a:ext uri="{FF2B5EF4-FFF2-40B4-BE49-F238E27FC236}">
                <a16:creationId xmlns:a16="http://schemas.microsoft.com/office/drawing/2014/main" id="{1EB5DCC6-80AE-46D6-9F8B-5503BE633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9A95392-E6A8-4523-9973-7588441DCF1F}"/>
              </a:ext>
            </a:extLst>
          </p:cNvPr>
          <p:cNvSpPr txBox="1"/>
          <p:nvPr/>
        </p:nvSpPr>
        <p:spPr>
          <a:xfrm>
            <a:off x="4076865" y="1890536"/>
            <a:ext cx="6384214" cy="3739485"/>
          </a:xfrm>
          <a:prstGeom prst="rect">
            <a:avLst/>
          </a:prstGeom>
          <a:noFill/>
        </p:spPr>
        <p:txBody>
          <a:bodyPr wrap="square" rtlCol="0">
            <a:spAutoFit/>
          </a:bodyPr>
          <a:lstStyle/>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What is Emotional Intelligence (EQ)?</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Why is EQ important?</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EQ and Career Success</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The Four Components of EQ</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How to Strengthen Your EQ</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Questions</a:t>
            </a:r>
          </a:p>
          <a:p>
            <a:pPr marL="228600" indent="-228600">
              <a:lnSpc>
                <a:spcPct val="150000"/>
              </a:lnSpc>
              <a:buFont typeface="Arial" panose="020B0604020202020204" pitchFamily="34" charset="0"/>
              <a:buChar char="•"/>
            </a:pPr>
            <a:r>
              <a:rPr lang="en-US">
                <a:solidFill>
                  <a:srgbClr val="245D90"/>
                </a:solidFill>
                <a:latin typeface="Arial" panose="020B0604020202020204" pitchFamily="34" charset="0"/>
                <a:cs typeface="Arial" panose="020B0604020202020204" pitchFamily="34" charset="0"/>
              </a:rPr>
              <a:t>Key Takeaways</a:t>
            </a:r>
          </a:p>
          <a:p>
            <a:pPr marL="228600" indent="-228600">
              <a:buFont typeface="Arial" panose="020B0604020202020204" pitchFamily="34" charset="0"/>
              <a:buChar char="•"/>
            </a:pPr>
            <a:endParaRPr lang="en-US" sz="2400" b="1">
              <a:solidFill>
                <a:srgbClr val="245D90"/>
              </a:solidFill>
              <a:latin typeface="Arial" panose="020B0604020202020204" pitchFamily="34" charset="0"/>
              <a:cs typeface="Arial" panose="020B0604020202020204" pitchFamily="34" charset="0"/>
            </a:endParaRPr>
          </a:p>
          <a:p>
            <a:pPr marL="228600" indent="-228600">
              <a:buFont typeface="Arial" panose="020B0604020202020204" pitchFamily="34" charset="0"/>
              <a:buChar char="•"/>
            </a:pPr>
            <a:endParaRPr lang="en-US" sz="2400" b="1">
              <a:solidFill>
                <a:srgbClr val="70330A"/>
              </a:solidFill>
              <a:latin typeface="Ink Free" panose="03080402000500000000" pitchFamily="66" charset="0"/>
            </a:endParaRPr>
          </a:p>
        </p:txBody>
      </p:sp>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6"/>
          <a:srcRect t="2608" r="2646" b="2283"/>
          <a:stretch/>
        </p:blipFill>
        <p:spPr>
          <a:xfrm>
            <a:off x="1160459" y="375530"/>
            <a:ext cx="1118127" cy="1080000"/>
          </a:xfrm>
          <a:prstGeom prst="rect">
            <a:avLst/>
          </a:prstGeom>
        </p:spPr>
      </p:pic>
    </p:spTree>
    <p:extLst>
      <p:ext uri="{BB962C8B-B14F-4D97-AF65-F5344CB8AC3E}">
        <p14:creationId xmlns:p14="http://schemas.microsoft.com/office/powerpoint/2010/main" val="143817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rawing of a heart&#10;&#10;Description automatically generated with low confidence">
            <a:extLst>
              <a:ext uri="{FF2B5EF4-FFF2-40B4-BE49-F238E27FC236}">
                <a16:creationId xmlns:a16="http://schemas.microsoft.com/office/drawing/2014/main" id="{BFF6DC8F-0C89-4532-91B4-E780D83221E7}"/>
              </a:ext>
            </a:extLst>
          </p:cNvPr>
          <p:cNvPicPr>
            <a:picLocks noChangeAspect="1"/>
          </p:cNvPicPr>
          <p:nvPr/>
        </p:nvPicPr>
        <p:blipFill rotWithShape="1">
          <a:blip r:embed="rId3">
            <a:extLst>
              <a:ext uri="{28A0092B-C50C-407E-A947-70E740481C1C}">
                <a14:useLocalDpi xmlns:a14="http://schemas.microsoft.com/office/drawing/2010/main" val="0"/>
              </a:ext>
            </a:extLst>
          </a:blip>
          <a:srcRect l="18730" t="15790"/>
          <a:stretch/>
        </p:blipFill>
        <p:spPr>
          <a:xfrm>
            <a:off x="1110831" y="1602541"/>
            <a:ext cx="4985169" cy="5165514"/>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54092A7C-EA20-40CC-B290-A2B2C8B74053}"/>
              </a:ext>
            </a:extLst>
          </p:cNvPr>
          <p:cNvSpPr txBox="1"/>
          <p:nvPr/>
        </p:nvSpPr>
        <p:spPr>
          <a:xfrm>
            <a:off x="2846070" y="6626470"/>
            <a:ext cx="9345930" cy="215444"/>
          </a:xfrm>
          <a:prstGeom prst="rect">
            <a:avLst/>
          </a:prstGeom>
          <a:noFill/>
        </p:spPr>
        <p:txBody>
          <a:bodyPr wrap="square" rtlCol="0">
            <a:spAutoFit/>
          </a:bodyPr>
          <a:lstStyle/>
          <a:p>
            <a:pPr algn="r"/>
            <a:r>
              <a:rPr lang="en-US" sz="800">
                <a:cs typeface="Arial" panose="020B0604020202020204" pitchFamily="34" charset="0"/>
              </a:rPr>
              <a:t>Source: https://quotefancy.com/quote/1619519/David-Caruso-It-is-very-important-to-understand-that-emotional-intelligence-is-not-the</a:t>
            </a:r>
          </a:p>
        </p:txBody>
      </p:sp>
      <p:grpSp>
        <p:nvGrpSpPr>
          <p:cNvPr id="2" name="Group 1">
            <a:extLst>
              <a:ext uri="{FF2B5EF4-FFF2-40B4-BE49-F238E27FC236}">
                <a16:creationId xmlns:a16="http://schemas.microsoft.com/office/drawing/2014/main" id="{DC2A6059-88FE-405B-B3DB-1401ACDF4D72}"/>
              </a:ext>
            </a:extLst>
          </p:cNvPr>
          <p:cNvGrpSpPr/>
          <p:nvPr/>
        </p:nvGrpSpPr>
        <p:grpSpPr>
          <a:xfrm>
            <a:off x="6442358" y="2673286"/>
            <a:ext cx="4207711" cy="2199444"/>
            <a:chOff x="6313267" y="2339798"/>
            <a:chExt cx="4207711" cy="2199444"/>
          </a:xfrm>
        </p:grpSpPr>
        <p:sp>
          <p:nvSpPr>
            <p:cNvPr id="22" name="TextBox 21">
              <a:extLst>
                <a:ext uri="{FF2B5EF4-FFF2-40B4-BE49-F238E27FC236}">
                  <a16:creationId xmlns:a16="http://schemas.microsoft.com/office/drawing/2014/main" id="{9F6D6B96-B1A9-402F-8D11-024BBF494031}"/>
                </a:ext>
              </a:extLst>
            </p:cNvPr>
            <p:cNvSpPr txBox="1"/>
            <p:nvPr/>
          </p:nvSpPr>
          <p:spPr>
            <a:xfrm>
              <a:off x="6313267" y="2339798"/>
              <a:ext cx="4207711" cy="1631216"/>
            </a:xfrm>
            <a:prstGeom prst="rect">
              <a:avLst/>
            </a:prstGeom>
            <a:noFill/>
          </p:spPr>
          <p:txBody>
            <a:bodyPr wrap="square">
              <a:spAutoFit/>
            </a:bodyPr>
            <a:lstStyle/>
            <a:p>
              <a:pPr algn="l"/>
              <a:r>
                <a:rPr lang="en-US" sz="2000" i="0">
                  <a:solidFill>
                    <a:srgbClr val="245D90"/>
                  </a:solidFill>
                  <a:effectLst/>
                  <a:latin typeface="Arial" panose="020B0604020202020204" pitchFamily="34" charset="0"/>
                  <a:cs typeface="Arial" panose="020B0604020202020204" pitchFamily="34" charset="0"/>
                </a:rPr>
                <a:t>“It is very important to understand that emotional intelligence is not the opposite of intelligence, it is not the triumph of heart over head – it is the unique intersection of both.”</a:t>
              </a:r>
            </a:p>
          </p:txBody>
        </p:sp>
        <p:sp>
          <p:nvSpPr>
            <p:cNvPr id="6" name="TextBox 5">
              <a:extLst>
                <a:ext uri="{FF2B5EF4-FFF2-40B4-BE49-F238E27FC236}">
                  <a16:creationId xmlns:a16="http://schemas.microsoft.com/office/drawing/2014/main" id="{D305EA92-0161-4283-B721-539CD1758165}"/>
                </a:ext>
              </a:extLst>
            </p:cNvPr>
            <p:cNvSpPr txBox="1"/>
            <p:nvPr/>
          </p:nvSpPr>
          <p:spPr>
            <a:xfrm>
              <a:off x="8588113" y="4231465"/>
              <a:ext cx="1932865" cy="307777"/>
            </a:xfrm>
            <a:prstGeom prst="rect">
              <a:avLst/>
            </a:prstGeom>
            <a:noFill/>
          </p:spPr>
          <p:txBody>
            <a:bodyPr wrap="square" rtlCol="0">
              <a:spAutoFit/>
            </a:bodyPr>
            <a:lstStyle/>
            <a:p>
              <a:r>
                <a:rPr lang="en-US" sz="1400">
                  <a:solidFill>
                    <a:srgbClr val="245D90"/>
                  </a:solidFill>
                  <a:latin typeface="Arial" panose="020B0604020202020204" pitchFamily="34" charset="0"/>
                  <a:cs typeface="Arial" panose="020B0604020202020204" pitchFamily="34" charset="0"/>
                </a:rPr>
                <a:t>- DAVID CARUSO</a:t>
              </a:r>
            </a:p>
          </p:txBody>
        </p:sp>
      </p:grpSp>
    </p:spTree>
    <p:extLst>
      <p:ext uri="{BB962C8B-B14F-4D97-AF65-F5344CB8AC3E}">
        <p14:creationId xmlns:p14="http://schemas.microsoft.com/office/powerpoint/2010/main" val="3296864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lipart&#10;&#10;Description automatically generated">
            <a:extLst>
              <a:ext uri="{FF2B5EF4-FFF2-40B4-BE49-F238E27FC236}">
                <a16:creationId xmlns:a16="http://schemas.microsoft.com/office/drawing/2014/main" id="{62682ED0-3C91-440D-B5A0-F40F4689B0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2685" y="1655719"/>
            <a:ext cx="6611596" cy="1546587"/>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6A71B9A2-32E3-4A44-BE45-FF26E24AEC15}"/>
              </a:ext>
            </a:extLst>
          </p:cNvPr>
          <p:cNvSpPr txBox="1">
            <a:spLocks/>
          </p:cNvSpPr>
          <p:nvPr/>
        </p:nvSpPr>
        <p:spPr>
          <a:xfrm>
            <a:off x="-127517" y="968961"/>
            <a:ext cx="12192000" cy="677108"/>
          </a:xfrm>
          <a:prstGeom prst="rect">
            <a:avLst/>
          </a:prstGeom>
        </p:spPr>
        <p:txBody>
          <a:bodyPr wrap="square" lIns="0" tIns="0" rIns="0" bIns="0" anchor="t"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NZ" sz="4400"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What Do You </a:t>
            </a:r>
            <a:r>
              <a:rPr kumimoji="0" lang="en-NZ" sz="4400" b="1"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Think</a:t>
            </a:r>
            <a:r>
              <a:rPr kumimoji="0" lang="en-NZ" sz="4400" i="0" u="none" strike="noStrike" kern="1200" cap="none" spc="-100" normalizeH="0" baseline="0" noProof="0">
                <a:ln>
                  <a:noFill/>
                </a:ln>
                <a:solidFill>
                  <a:srgbClr val="245D90"/>
                </a:solidFill>
                <a:effectLst/>
                <a:uLnTx/>
                <a:uFillTx/>
                <a:latin typeface="Arial" panose="020B0604020202020204" pitchFamily="34" charset="0"/>
                <a:cs typeface="Arial" panose="020B0604020202020204" pitchFamily="34" charset="0"/>
              </a:rPr>
              <a:t>?</a:t>
            </a:r>
          </a:p>
        </p:txBody>
      </p:sp>
      <p:sp>
        <p:nvSpPr>
          <p:cNvPr id="9" name="Text Placeholder 6">
            <a:extLst>
              <a:ext uri="{FF2B5EF4-FFF2-40B4-BE49-F238E27FC236}">
                <a16:creationId xmlns:a16="http://schemas.microsoft.com/office/drawing/2014/main" id="{83A11D2B-AC75-41E5-BC60-9FA9252ECB2E}"/>
              </a:ext>
            </a:extLst>
          </p:cNvPr>
          <p:cNvSpPr txBox="1">
            <a:spLocks/>
          </p:cNvSpPr>
          <p:nvPr/>
        </p:nvSpPr>
        <p:spPr>
          <a:xfrm>
            <a:off x="2255604" y="3488055"/>
            <a:ext cx="7680791" cy="2354491"/>
          </a:xfrm>
          <a:prstGeom prst="rect">
            <a:avLst/>
          </a:prstGeom>
        </p:spPr>
        <p:txBody>
          <a:bodyPr wrap="square" lIns="0" tIns="0" rIns="0" bIns="0" anchor="ctr" anchorCtr="0">
            <a:spAutoFit/>
          </a:bodyPr>
          <a:lstStyle>
            <a:lvl1pPr marL="0" indent="0" algn="l" defTabSz="914400" rtl="0" eaLnBrk="1" latinLnBrk="0" hangingPunct="1">
              <a:lnSpc>
                <a:spcPct val="100000"/>
              </a:lnSpc>
              <a:spcBef>
                <a:spcPts val="0"/>
              </a:spcBef>
              <a:buFont typeface="Arial" panose="020B0604020202020204" pitchFamily="34" charset="0"/>
              <a:buNone/>
              <a:defRPr sz="4000" kern="1200" spc="-100" baseline="0">
                <a:solidFill>
                  <a:schemeClr val="bg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l" defTabSz="914400" rtl="0" eaLnBrk="1" latinLnBrk="0" hangingPunct="1">
              <a:lnSpc>
                <a:spcPct val="100000"/>
              </a:lnSpc>
              <a:spcBef>
                <a:spcPts val="0"/>
              </a:spcBef>
              <a:buFont typeface="Arial" panose="020B0604020202020204" pitchFamily="34" charset="0"/>
              <a:buNone/>
              <a:defRPr sz="1800" kern="1200">
                <a:solidFill>
                  <a:schemeClr val="bg1">
                    <a:lumMod val="95000"/>
                  </a:schemeClr>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800" b="0" i="0" spc="0">
                <a:solidFill>
                  <a:srgbClr val="373737"/>
                </a:solidFill>
                <a:effectLst/>
                <a:latin typeface="Arial" panose="020B0604020202020204" pitchFamily="34" charset="0"/>
                <a:cs typeface="Arial" panose="020B0604020202020204" pitchFamily="34" charset="0"/>
              </a:rPr>
              <a:t>What % of  employees say when a colleague doesn't control their emotions, it affects their perception of that person's level of professionalism.  </a:t>
            </a:r>
          </a:p>
          <a:p>
            <a:pPr lvl="0">
              <a:spcAft>
                <a:spcPts val="1800"/>
              </a:spcAft>
              <a:defRPr/>
            </a:pPr>
            <a:endParaRPr lang="en-US" sz="1800" spc="-50">
              <a:solidFill>
                <a:srgbClr val="000000"/>
              </a:solidFill>
              <a:latin typeface="Arial" panose="020B0604020202020204" pitchFamily="34" charset="0"/>
              <a:ea typeface="Open Sans" panose="020B0606030504020204" pitchFamily="34" charset="0"/>
              <a:cs typeface="Arial" panose="020B0604020202020204" pitchFamily="34" charset="0"/>
            </a:endParaRPr>
          </a:p>
          <a:p>
            <a:pPr marL="3484563" lvl="0" indent="406400">
              <a:spcAft>
                <a:spcPts val="1800"/>
              </a:spcAft>
              <a:buFont typeface="Arial" panose="020B0604020202020204" pitchFamily="34" charset="0"/>
              <a:buAutoNum type="alphaUcPeriod"/>
              <a:defRPr/>
            </a:pPr>
            <a:r>
              <a:rPr lang="en-NZ" sz="1800" spc="-50">
                <a:solidFill>
                  <a:srgbClr val="000000"/>
                </a:solidFill>
                <a:latin typeface="Arial" panose="020B0604020202020204" pitchFamily="34" charset="0"/>
                <a:ea typeface="Open Sans" panose="020B0606030504020204" pitchFamily="34" charset="0"/>
                <a:cs typeface="Arial" panose="020B0604020202020204" pitchFamily="34" charset="0"/>
              </a:rPr>
              <a:t>86%</a:t>
            </a:r>
          </a:p>
          <a:p>
            <a:pPr marL="3484563" lvl="0" indent="406400">
              <a:spcAft>
                <a:spcPts val="1800"/>
              </a:spcAft>
              <a:buFont typeface="Arial" panose="020B0604020202020204" pitchFamily="34" charset="0"/>
              <a:buAutoNum type="alphaUcPeriod"/>
              <a:defRPr/>
            </a:pPr>
            <a:r>
              <a:rPr lang="en-NZ" sz="1800" spc="-50">
                <a:solidFill>
                  <a:srgbClr val="000000"/>
                </a:solidFill>
                <a:latin typeface="Arial" panose="020B0604020202020204" pitchFamily="34" charset="0"/>
                <a:ea typeface="Open Sans" panose="020B0606030504020204" pitchFamily="34" charset="0"/>
                <a:cs typeface="Arial" panose="020B0604020202020204" pitchFamily="34" charset="0"/>
              </a:rPr>
              <a:t>54%</a:t>
            </a:r>
          </a:p>
          <a:p>
            <a:pPr marL="3484563" indent="406400">
              <a:spcAft>
                <a:spcPts val="1800"/>
              </a:spcAft>
              <a:buFont typeface="Arial" panose="020B0604020202020204" pitchFamily="34" charset="0"/>
              <a:buAutoNum type="alphaUcPeriod"/>
              <a:defRPr/>
            </a:pPr>
            <a:r>
              <a:rPr lang="en-NZ" sz="1800" spc="-50">
                <a:solidFill>
                  <a:srgbClr val="000000"/>
                </a:solidFill>
                <a:latin typeface="Arial" panose="020B0604020202020204" pitchFamily="34" charset="0"/>
                <a:ea typeface="Open Sans" panose="020B0606030504020204" pitchFamily="34" charset="0"/>
                <a:cs typeface="Arial" panose="020B0604020202020204" pitchFamily="34" charset="0"/>
              </a:rPr>
              <a:t>35%</a:t>
            </a:r>
          </a:p>
        </p:txBody>
      </p:sp>
      <p:sp>
        <p:nvSpPr>
          <p:cNvPr id="10" name="TextBox 9">
            <a:extLst>
              <a:ext uri="{FF2B5EF4-FFF2-40B4-BE49-F238E27FC236}">
                <a16:creationId xmlns:a16="http://schemas.microsoft.com/office/drawing/2014/main" id="{BF71F857-9C12-4865-8C52-028144B3C603}"/>
              </a:ext>
            </a:extLst>
          </p:cNvPr>
          <p:cNvSpPr txBox="1"/>
          <p:nvPr/>
        </p:nvSpPr>
        <p:spPr>
          <a:xfrm>
            <a:off x="3637619" y="6642556"/>
            <a:ext cx="8554381" cy="215444"/>
          </a:xfrm>
          <a:prstGeom prst="rect">
            <a:avLst/>
          </a:prstGeom>
          <a:noFill/>
        </p:spPr>
        <p:txBody>
          <a:bodyPr wrap="square" rtlCol="0">
            <a:spAutoFit/>
          </a:bodyPr>
          <a:lstStyle/>
          <a:p>
            <a:pPr algn="r"/>
            <a:r>
              <a:rPr lang="en-US" sz="800">
                <a:cs typeface="Arial" panose="020B0604020202020204" pitchFamily="34" charset="0"/>
              </a:rPr>
              <a:t>Source: https://www.prnewswire.com/news-releases/why-you-need-emotional-intelligence-at-work-300412310.html</a:t>
            </a:r>
          </a:p>
        </p:txBody>
      </p:sp>
    </p:spTree>
    <p:extLst>
      <p:ext uri="{BB962C8B-B14F-4D97-AF65-F5344CB8AC3E}">
        <p14:creationId xmlns:p14="http://schemas.microsoft.com/office/powerpoint/2010/main" val="3001275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9385A55-30BE-44CE-86BF-241F339C7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308623" y="-25378"/>
            <a:ext cx="6883377" cy="6883378"/>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A72779B-8BB9-4E30-9D2E-B9327BF7508B}"/>
              </a:ext>
            </a:extLst>
          </p:cNvPr>
          <p:cNvSpPr txBox="1"/>
          <p:nvPr/>
        </p:nvSpPr>
        <p:spPr>
          <a:xfrm>
            <a:off x="510327" y="2190320"/>
            <a:ext cx="4186623" cy="1077218"/>
          </a:xfrm>
          <a:prstGeom prst="rect">
            <a:avLst/>
          </a:prstGeom>
          <a:noFill/>
        </p:spPr>
        <p:txBody>
          <a:bodyPr wrap="square" rtlCol="0">
            <a:spAutoFit/>
          </a:bodyPr>
          <a:lstStyle/>
          <a:p>
            <a:pPr algn="ctr"/>
            <a:r>
              <a:rPr lang="en-US" sz="3200">
                <a:solidFill>
                  <a:srgbClr val="245D90"/>
                </a:solidFill>
                <a:latin typeface="Arial" panose="020B0604020202020204" pitchFamily="34" charset="0"/>
                <a:cs typeface="Arial" panose="020B0604020202020204" pitchFamily="34" charset="0"/>
              </a:rPr>
              <a:t>What is Emotional Intelligence (EQ)?</a:t>
            </a:r>
          </a:p>
        </p:txBody>
      </p:sp>
      <p:sp>
        <p:nvSpPr>
          <p:cNvPr id="3" name="TextBox 2">
            <a:extLst>
              <a:ext uri="{FF2B5EF4-FFF2-40B4-BE49-F238E27FC236}">
                <a16:creationId xmlns:a16="http://schemas.microsoft.com/office/drawing/2014/main" id="{903ECA54-0620-43C9-8284-1B4174CFD43E}"/>
              </a:ext>
            </a:extLst>
          </p:cNvPr>
          <p:cNvSpPr txBox="1"/>
          <p:nvPr/>
        </p:nvSpPr>
        <p:spPr>
          <a:xfrm>
            <a:off x="7371677" y="6626470"/>
            <a:ext cx="4837456" cy="215444"/>
          </a:xfrm>
          <a:prstGeom prst="rect">
            <a:avLst/>
          </a:prstGeom>
          <a:noFill/>
        </p:spPr>
        <p:txBody>
          <a:bodyPr wrap="square" rtlCol="0">
            <a:spAutoFit/>
          </a:bodyPr>
          <a:lstStyle/>
          <a:p>
            <a:pPr algn="r" fontAlgn="base"/>
            <a:r>
              <a:rPr lang="en-US" sz="800" b="0" i="0">
                <a:solidFill>
                  <a:srgbClr val="093145"/>
                </a:solidFill>
                <a:effectLst/>
                <a:latin typeface="Roboto" panose="02000000000000000000" pitchFamily="2" charset="0"/>
              </a:rPr>
              <a:t>Source: https://www.ihhp.com/meaning-of-emotional-intelligence/</a:t>
            </a:r>
            <a:endParaRPr lang="en-US" sz="800" b="0" i="0">
              <a:solidFill>
                <a:srgbClr val="666666"/>
              </a:solidFill>
              <a:effectLst/>
              <a:latin typeface="Open Sans" panose="020B0606030504020204" pitchFamily="34" charset="0"/>
            </a:endParaRPr>
          </a:p>
        </p:txBody>
      </p:sp>
      <p:sp>
        <p:nvSpPr>
          <p:cNvPr id="14" name="TextBox 13">
            <a:extLst>
              <a:ext uri="{FF2B5EF4-FFF2-40B4-BE49-F238E27FC236}">
                <a16:creationId xmlns:a16="http://schemas.microsoft.com/office/drawing/2014/main" id="{E883C3AC-4BF3-469F-9C28-45B1817870D7}"/>
              </a:ext>
            </a:extLst>
          </p:cNvPr>
          <p:cNvSpPr txBox="1"/>
          <p:nvPr/>
        </p:nvSpPr>
        <p:spPr>
          <a:xfrm>
            <a:off x="744315" y="3590463"/>
            <a:ext cx="3718645" cy="2110514"/>
          </a:xfrm>
          <a:prstGeom prst="rect">
            <a:avLst/>
          </a:prstGeom>
          <a:noFill/>
        </p:spPr>
        <p:txBody>
          <a:bodyPr wrap="square">
            <a:spAutoFit/>
          </a:bodyPr>
          <a:lstStyle/>
          <a:p>
            <a:r>
              <a:rPr lang="en-US">
                <a:latin typeface="Arial" panose="020B0604020202020204" pitchFamily="34" charset="0"/>
                <a:cs typeface="Arial" panose="020B0604020202020204" pitchFamily="34" charset="0"/>
              </a:rPr>
              <a:t>We define Emotional Intelligence (or EQ) as the ability to:</a:t>
            </a:r>
          </a:p>
          <a:p>
            <a:endParaRPr lang="en-US" sz="10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Recognize, understand and manage our own emotions </a:t>
            </a:r>
          </a:p>
          <a:p>
            <a:pPr marL="285750" indent="-285750">
              <a:buFont typeface="Arial" panose="020B0604020202020204" pitchFamily="34" charset="0"/>
              <a:buChar char="•"/>
            </a:pPr>
            <a:endParaRPr lang="en-US" sz="8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a:latin typeface="Arial" panose="020B0604020202020204" pitchFamily="34" charset="0"/>
                <a:cs typeface="Arial" panose="020B0604020202020204" pitchFamily="34" charset="0"/>
              </a:rPr>
              <a:t>Recognize, understand and influence the emotions of others</a:t>
            </a:r>
          </a:p>
          <a:p>
            <a:pPr>
              <a:lnSpc>
                <a:spcPct val="150000"/>
              </a:lnSpc>
            </a:pP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7867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lendar&#10;&#10;Description automatically generated">
            <a:extLst>
              <a:ext uri="{FF2B5EF4-FFF2-40B4-BE49-F238E27FC236}">
                <a16:creationId xmlns:a16="http://schemas.microsoft.com/office/drawing/2014/main" id="{4198F8ED-0C07-4C47-A6BC-6C87BC8DD566}"/>
              </a:ext>
            </a:extLst>
          </p:cNvPr>
          <p:cNvPicPr>
            <a:picLocks noChangeAspect="1"/>
          </p:cNvPicPr>
          <p:nvPr/>
        </p:nvPicPr>
        <p:blipFill rotWithShape="1">
          <a:blip r:embed="rId3">
            <a:extLst>
              <a:ext uri="{28A0092B-C50C-407E-A947-70E740481C1C}">
                <a14:useLocalDpi xmlns:a14="http://schemas.microsoft.com/office/drawing/2010/main" val="0"/>
              </a:ext>
            </a:extLst>
          </a:blip>
          <a:srcRect t="-631" b="1308"/>
          <a:stretch/>
        </p:blipFill>
        <p:spPr>
          <a:xfrm>
            <a:off x="-9746" y="-72735"/>
            <a:ext cx="12211491" cy="6930735"/>
          </a:xfrm>
          <a:prstGeom prst="rect">
            <a:avLst/>
          </a:prstGeom>
        </p:spPr>
      </p:pic>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4"/>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D9D89DB-FB07-433A-95D3-DC79883D124C}"/>
              </a:ext>
            </a:extLst>
          </p:cNvPr>
          <p:cNvSpPr txBox="1"/>
          <p:nvPr/>
        </p:nvSpPr>
        <p:spPr>
          <a:xfrm>
            <a:off x="3864407" y="3136612"/>
            <a:ext cx="4463183" cy="584775"/>
          </a:xfrm>
          <a:prstGeom prst="rect">
            <a:avLst/>
          </a:prstGeom>
          <a:noFill/>
        </p:spPr>
        <p:txBody>
          <a:bodyPr wrap="square" rtlCol="0">
            <a:spAutoFit/>
          </a:bodyPr>
          <a:lstStyle/>
          <a:p>
            <a:pPr algn="ctr"/>
            <a:r>
              <a:rPr lang="en-US" sz="3200" i="0">
                <a:solidFill>
                  <a:schemeClr val="bg1"/>
                </a:solidFill>
                <a:effectLst/>
                <a:latin typeface="Arial" panose="020B0604020202020204" pitchFamily="34" charset="0"/>
                <a:cs typeface="Arial" panose="020B0604020202020204" pitchFamily="34" charset="0"/>
              </a:rPr>
              <a:t>Why is EQ </a:t>
            </a:r>
            <a:r>
              <a:rPr lang="en-US" sz="3200" b="1" i="0">
                <a:solidFill>
                  <a:schemeClr val="bg1"/>
                </a:solidFill>
                <a:effectLst/>
                <a:latin typeface="Arial" panose="020B0604020202020204" pitchFamily="34" charset="0"/>
                <a:cs typeface="Arial" panose="020B0604020202020204" pitchFamily="34" charset="0"/>
              </a:rPr>
              <a:t>Important</a:t>
            </a:r>
            <a:r>
              <a:rPr lang="en-US" sz="3200" i="0">
                <a:solidFill>
                  <a:schemeClr val="bg1"/>
                </a:solidFill>
                <a:effectLst/>
                <a:latin typeface="Arial" panose="020B0604020202020204" pitchFamily="34" charset="0"/>
                <a:cs typeface="Arial" panose="020B0604020202020204" pitchFamily="34" charset="0"/>
              </a:rPr>
              <a:t>?</a:t>
            </a:r>
            <a:endParaRPr lang="en-US" sz="3200" b="1" i="0">
              <a:solidFill>
                <a:schemeClr val="bg1"/>
              </a:solidFill>
              <a:effectLst/>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903ECA54-0620-43C9-8284-1B4174CFD43E}"/>
              </a:ext>
            </a:extLst>
          </p:cNvPr>
          <p:cNvSpPr txBox="1"/>
          <p:nvPr/>
        </p:nvSpPr>
        <p:spPr>
          <a:xfrm>
            <a:off x="7371677" y="6626470"/>
            <a:ext cx="4837456" cy="215444"/>
          </a:xfrm>
          <a:prstGeom prst="rect">
            <a:avLst/>
          </a:prstGeom>
          <a:noFill/>
        </p:spPr>
        <p:txBody>
          <a:bodyPr wrap="square" rtlCol="0">
            <a:spAutoFit/>
          </a:bodyPr>
          <a:lstStyle/>
          <a:p>
            <a:pPr algn="r" fontAlgn="base"/>
            <a:r>
              <a:rPr lang="en-US" sz="800" b="0" i="0">
                <a:solidFill>
                  <a:srgbClr val="093145"/>
                </a:solidFill>
                <a:effectLst/>
                <a:latin typeface="Roboto" panose="02000000000000000000" pitchFamily="2" charset="0"/>
              </a:rPr>
              <a:t>Source: https://www.ihhp.com/meaning-of-emotional-intelligence/</a:t>
            </a:r>
            <a:endParaRPr lang="en-US" sz="800" b="0" i="0">
              <a:solidFill>
                <a:srgbClr val="666666"/>
              </a:solidFill>
              <a:effectLst/>
              <a:latin typeface="Open Sans" panose="020B0606030504020204" pitchFamily="34" charset="0"/>
            </a:endParaRPr>
          </a:p>
        </p:txBody>
      </p:sp>
      <p:sp>
        <p:nvSpPr>
          <p:cNvPr id="10" name="TextBox 9">
            <a:extLst>
              <a:ext uri="{FF2B5EF4-FFF2-40B4-BE49-F238E27FC236}">
                <a16:creationId xmlns:a16="http://schemas.microsoft.com/office/drawing/2014/main" id="{4F26C695-0D44-43F9-A8F5-2FB84201253D}"/>
              </a:ext>
            </a:extLst>
          </p:cNvPr>
          <p:cNvSpPr txBox="1"/>
          <p:nvPr/>
        </p:nvSpPr>
        <p:spPr>
          <a:xfrm>
            <a:off x="8664172" y="2512646"/>
            <a:ext cx="3200991" cy="3416320"/>
          </a:xfrm>
          <a:prstGeom prst="rect">
            <a:avLst/>
          </a:prstGeom>
          <a:noFill/>
        </p:spPr>
        <p:txBody>
          <a:bodyPr wrap="square" rtlCol="0">
            <a:spAutoFit/>
          </a:bodyPr>
          <a:lstStyle/>
          <a:p>
            <a:pPr algn="l" fontAlgn="base"/>
            <a:r>
              <a:rPr lang="en-US" b="0" i="0">
                <a:solidFill>
                  <a:schemeClr val="bg1"/>
                </a:solidFill>
                <a:effectLst/>
                <a:latin typeface="Arial" panose="020B0604020202020204" pitchFamily="34" charset="0"/>
                <a:cs typeface="Arial" panose="020B0604020202020204" pitchFamily="34" charset="0"/>
              </a:rPr>
              <a:t>At work, emotional intelligence can help us:</a:t>
            </a:r>
          </a:p>
          <a:p>
            <a:pPr algn="l" fontAlgn="base"/>
            <a:endParaRPr lang="en-US"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Resolve conflicts </a:t>
            </a:r>
          </a:p>
          <a:p>
            <a:pPr marL="173038" indent="-173038" algn="l" fontAlgn="base">
              <a:buFont typeface="Arial" panose="020B0604020202020204" pitchFamily="34" charset="0"/>
              <a:buChar char="•"/>
            </a:pPr>
            <a:endParaRPr lang="en-US" sz="1600"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Coach and motivate others</a:t>
            </a:r>
          </a:p>
          <a:p>
            <a:pPr marL="173038" indent="-173038" algn="l" fontAlgn="base">
              <a:buFont typeface="Arial" panose="020B0604020202020204" pitchFamily="34" charset="0"/>
              <a:buChar char="•"/>
            </a:pPr>
            <a:endParaRPr lang="en-US" sz="1600"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Create a culture of collaboration</a:t>
            </a:r>
          </a:p>
          <a:p>
            <a:pPr marL="173038" indent="-173038" algn="l" fontAlgn="base">
              <a:buFont typeface="Arial" panose="020B0604020202020204" pitchFamily="34" charset="0"/>
              <a:buChar char="•"/>
            </a:pPr>
            <a:endParaRPr lang="en-US" sz="1600"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Build psychological safety within teams</a:t>
            </a:r>
          </a:p>
          <a:p>
            <a:endParaRPr lang="en-US"/>
          </a:p>
        </p:txBody>
      </p:sp>
      <p:sp>
        <p:nvSpPr>
          <p:cNvPr id="11" name="TextBox 10">
            <a:extLst>
              <a:ext uri="{FF2B5EF4-FFF2-40B4-BE49-F238E27FC236}">
                <a16:creationId xmlns:a16="http://schemas.microsoft.com/office/drawing/2014/main" id="{FBD03359-7A0F-42B6-BF78-C9CB84351D4E}"/>
              </a:ext>
            </a:extLst>
          </p:cNvPr>
          <p:cNvSpPr txBox="1"/>
          <p:nvPr/>
        </p:nvSpPr>
        <p:spPr>
          <a:xfrm>
            <a:off x="326837" y="2512646"/>
            <a:ext cx="3464560" cy="3416320"/>
          </a:xfrm>
          <a:prstGeom prst="rect">
            <a:avLst/>
          </a:prstGeom>
          <a:noFill/>
        </p:spPr>
        <p:txBody>
          <a:bodyPr wrap="square" rtlCol="0">
            <a:spAutoFit/>
          </a:bodyPr>
          <a:lstStyle/>
          <a:p>
            <a:pPr algn="l" fontAlgn="base"/>
            <a:r>
              <a:rPr lang="en-US" b="0" i="0">
                <a:solidFill>
                  <a:schemeClr val="bg1"/>
                </a:solidFill>
                <a:effectLst/>
                <a:latin typeface="Arial" panose="020B0604020202020204" pitchFamily="34" charset="0"/>
                <a:cs typeface="Arial" panose="020B0604020202020204" pitchFamily="34" charset="0"/>
              </a:rPr>
              <a:t>At a personal level, emotional intelligence helps us:</a:t>
            </a:r>
          </a:p>
          <a:p>
            <a:pPr algn="l" fontAlgn="base"/>
            <a:endParaRPr lang="en-US"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Have uncomfortable conversations without hurting feelings</a:t>
            </a:r>
          </a:p>
          <a:p>
            <a:pPr algn="l" fontAlgn="base">
              <a:buFont typeface="Arial" panose="020B0604020202020204" pitchFamily="34" charset="0"/>
              <a:buChar char="•"/>
            </a:pPr>
            <a:endParaRPr lang="en-US" sz="1600"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Manage our emotions when stressed or feeling overwhelmed</a:t>
            </a:r>
          </a:p>
          <a:p>
            <a:pPr algn="l" fontAlgn="base">
              <a:buFont typeface="Arial" panose="020B0604020202020204" pitchFamily="34" charset="0"/>
              <a:buChar char="•"/>
            </a:pPr>
            <a:endParaRPr lang="en-US" sz="1600" b="0" i="0">
              <a:solidFill>
                <a:schemeClr val="bg1"/>
              </a:solidFill>
              <a:effectLst/>
              <a:latin typeface="Arial" panose="020B0604020202020204" pitchFamily="34" charset="0"/>
              <a:cs typeface="Arial" panose="020B0604020202020204" pitchFamily="34" charset="0"/>
            </a:endParaRPr>
          </a:p>
          <a:p>
            <a:pPr marL="173038" indent="-173038" algn="l" fontAlgn="base">
              <a:buFont typeface="Arial" panose="020B0604020202020204" pitchFamily="34" charset="0"/>
              <a:buChar char="•"/>
            </a:pPr>
            <a:r>
              <a:rPr lang="en-US" sz="1600" b="0" i="0">
                <a:solidFill>
                  <a:schemeClr val="bg1"/>
                </a:solidFill>
                <a:effectLst/>
                <a:latin typeface="Arial" panose="020B0604020202020204" pitchFamily="34" charset="0"/>
                <a:cs typeface="Arial" panose="020B0604020202020204" pitchFamily="34" charset="0"/>
              </a:rPr>
              <a:t>Improve relationships with the people we care about</a:t>
            </a:r>
          </a:p>
          <a:p>
            <a:endParaRPr lang="en-US"/>
          </a:p>
        </p:txBody>
      </p:sp>
      <p:sp>
        <p:nvSpPr>
          <p:cNvPr id="12" name="TextBox 11">
            <a:extLst>
              <a:ext uri="{FF2B5EF4-FFF2-40B4-BE49-F238E27FC236}">
                <a16:creationId xmlns:a16="http://schemas.microsoft.com/office/drawing/2014/main" id="{4AF0B047-D136-4CF4-A59D-AC994FAB70EA}"/>
              </a:ext>
            </a:extLst>
          </p:cNvPr>
          <p:cNvSpPr txBox="1"/>
          <p:nvPr/>
        </p:nvSpPr>
        <p:spPr>
          <a:xfrm>
            <a:off x="7561319" y="6503360"/>
            <a:ext cx="4647814" cy="338554"/>
          </a:xfrm>
          <a:prstGeom prst="rect">
            <a:avLst/>
          </a:prstGeom>
          <a:noFill/>
        </p:spPr>
        <p:txBody>
          <a:bodyPr wrap="square" rtlCol="0">
            <a:spAutoFit/>
          </a:bodyPr>
          <a:lstStyle/>
          <a:p>
            <a:pPr algn="r"/>
            <a:r>
              <a:rPr lang="en-US" sz="800">
                <a:solidFill>
                  <a:schemeClr val="bg1"/>
                </a:solidFill>
              </a:rPr>
              <a:t>Sources: </a:t>
            </a:r>
            <a:r>
              <a:rPr lang="en-US" sz="800">
                <a:solidFill>
                  <a:schemeClr val="bg1"/>
                </a:solidFill>
                <a:latin typeface="Roboto" panose="02000000000000000000" pitchFamily="2" charset="0"/>
              </a:rPr>
              <a:t>https://www.ihhp.com/meaning-of-emotional-intelligence/</a:t>
            </a:r>
            <a:endParaRPr lang="en-US" sz="800" b="0" i="0">
              <a:solidFill>
                <a:schemeClr val="bg1"/>
              </a:solidFill>
              <a:effectLst/>
              <a:latin typeface="Roboto" panose="02000000000000000000" pitchFamily="2" charset="0"/>
            </a:endParaRPr>
          </a:p>
          <a:p>
            <a:pPr algn="r"/>
            <a:r>
              <a:rPr lang="en-US" sz="800">
                <a:solidFill>
                  <a:schemeClr val="bg1"/>
                </a:solidFill>
              </a:rPr>
              <a:t>https://www.weforum.org/agenda/2020/02/emotional-intelligence-career-life-personal-development/</a:t>
            </a:r>
          </a:p>
        </p:txBody>
      </p:sp>
    </p:spTree>
    <p:extLst>
      <p:ext uri="{BB962C8B-B14F-4D97-AF65-F5344CB8AC3E}">
        <p14:creationId xmlns:p14="http://schemas.microsoft.com/office/powerpoint/2010/main" val="100010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C22D66B-3BC6-4099-9B34-33DDC3B48DC9}"/>
              </a:ext>
            </a:extLst>
          </p:cNvPr>
          <p:cNvPicPr>
            <a:picLocks noChangeAspect="1"/>
          </p:cNvPicPr>
          <p:nvPr/>
        </p:nvPicPr>
        <p:blipFill rotWithShape="1">
          <a:blip r:embed="rId3"/>
          <a:srcRect t="2608" r="2646" b="2283"/>
          <a:stretch/>
        </p:blipFill>
        <p:spPr>
          <a:xfrm>
            <a:off x="1160459" y="375530"/>
            <a:ext cx="1118127" cy="1080000"/>
          </a:xfrm>
          <a:prstGeom prst="rect">
            <a:avLst/>
          </a:prstGeom>
        </p:spPr>
      </p:pic>
      <p:pic>
        <p:nvPicPr>
          <p:cNvPr id="5" name="Picture 2" descr="Image result for undp logo black">
            <a:extLst>
              <a:ext uri="{FF2B5EF4-FFF2-40B4-BE49-F238E27FC236}">
                <a16:creationId xmlns:a16="http://schemas.microsoft.com/office/drawing/2014/main" id="{C785EE60-5F9F-4808-B04D-513FD57E384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205" y="215612"/>
            <a:ext cx="675450" cy="136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Fuel50 – The Talent Experience Platform – Talent Mobility, Solved.">
            <a:extLst>
              <a:ext uri="{FF2B5EF4-FFF2-40B4-BE49-F238E27FC236}">
                <a16:creationId xmlns:a16="http://schemas.microsoft.com/office/drawing/2014/main" id="{5FFE12A2-12E1-4309-9E3A-F6BF70098F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26271" y="231530"/>
            <a:ext cx="934720" cy="9347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03ECA54-0620-43C9-8284-1B4174CFD43E}"/>
              </a:ext>
            </a:extLst>
          </p:cNvPr>
          <p:cNvSpPr txBox="1"/>
          <p:nvPr/>
        </p:nvSpPr>
        <p:spPr>
          <a:xfrm>
            <a:off x="7371677" y="6626470"/>
            <a:ext cx="4837456" cy="215444"/>
          </a:xfrm>
          <a:prstGeom prst="rect">
            <a:avLst/>
          </a:prstGeom>
          <a:noFill/>
        </p:spPr>
        <p:txBody>
          <a:bodyPr wrap="square" rtlCol="0">
            <a:spAutoFit/>
          </a:bodyPr>
          <a:lstStyle/>
          <a:p>
            <a:pPr algn="r" fontAlgn="base"/>
            <a:r>
              <a:rPr lang="en-US" sz="800" b="0" i="0">
                <a:solidFill>
                  <a:srgbClr val="093145"/>
                </a:solidFill>
                <a:effectLst/>
                <a:latin typeface="Roboto" panose="02000000000000000000" pitchFamily="2" charset="0"/>
              </a:rPr>
              <a:t>Source: </a:t>
            </a:r>
            <a:r>
              <a:rPr lang="en-US" sz="800" b="0" i="1">
                <a:solidFill>
                  <a:srgbClr val="093145"/>
                </a:solidFill>
                <a:effectLst/>
                <a:latin typeface="Roboto" panose="02000000000000000000" pitchFamily="2" charset="0"/>
              </a:rPr>
              <a:t>The 10 Skills You Need to Thrive in the Fourth Industrial Revolution</a:t>
            </a:r>
            <a:r>
              <a:rPr lang="en-US" sz="800" b="0" i="0">
                <a:solidFill>
                  <a:srgbClr val="093145"/>
                </a:solidFill>
                <a:effectLst/>
                <a:latin typeface="Roboto" panose="02000000000000000000" pitchFamily="2" charset="0"/>
              </a:rPr>
              <a:t>, World Economic Forum</a:t>
            </a:r>
            <a:endParaRPr lang="en-US" sz="800" b="0" i="0">
              <a:solidFill>
                <a:srgbClr val="666666"/>
              </a:solidFill>
              <a:effectLst/>
              <a:latin typeface="Open Sans" panose="020B0606030504020204" pitchFamily="34" charset="0"/>
            </a:endParaRPr>
          </a:p>
        </p:txBody>
      </p:sp>
      <p:pic>
        <p:nvPicPr>
          <p:cNvPr id="6" name="Picture 5">
            <a:extLst>
              <a:ext uri="{FF2B5EF4-FFF2-40B4-BE49-F238E27FC236}">
                <a16:creationId xmlns:a16="http://schemas.microsoft.com/office/drawing/2014/main" id="{634E2695-7ED0-4501-9F95-AA42AA443F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4754880"/>
            <a:ext cx="3738880" cy="2103120"/>
          </a:xfrm>
          <a:prstGeom prst="rect">
            <a:avLst/>
          </a:prstGeom>
        </p:spPr>
      </p:pic>
      <p:sp>
        <p:nvSpPr>
          <p:cNvPr id="10" name="TextBox 9">
            <a:extLst>
              <a:ext uri="{FF2B5EF4-FFF2-40B4-BE49-F238E27FC236}">
                <a16:creationId xmlns:a16="http://schemas.microsoft.com/office/drawing/2014/main" id="{057B89B5-B968-4AB5-BB36-DA5A1D27FB75}"/>
              </a:ext>
            </a:extLst>
          </p:cNvPr>
          <p:cNvSpPr txBox="1"/>
          <p:nvPr/>
        </p:nvSpPr>
        <p:spPr>
          <a:xfrm>
            <a:off x="6095134" y="1109967"/>
            <a:ext cx="4244746" cy="4750018"/>
          </a:xfrm>
          <a:prstGeom prst="rect">
            <a:avLst/>
          </a:prstGeom>
          <a:noFill/>
        </p:spPr>
        <p:txBody>
          <a:bodyPr wrap="square" lIns="91440" tIns="45720" rIns="91440" bIns="45720" rtlCol="0" anchor="t">
            <a:spAutoFit/>
          </a:bodyPr>
          <a:lstStyle/>
          <a:p>
            <a:r>
              <a:rPr lang="en-US" b="1">
                <a:solidFill>
                  <a:srgbClr val="245D90"/>
                </a:solidFill>
                <a:latin typeface="Arial"/>
                <a:cs typeface="Arial"/>
              </a:rPr>
              <a:t>Top 10 Skills in the 2020’s</a:t>
            </a:r>
          </a:p>
          <a:p>
            <a:endParaRPr lang="en-US" b="1">
              <a:solidFill>
                <a:srgbClr val="245D90"/>
              </a:solidFill>
              <a:latin typeface="Arial"/>
              <a:cs typeface="Arial"/>
            </a:endParaRPr>
          </a:p>
          <a:p>
            <a:pPr marL="342900" indent="-342900">
              <a:lnSpc>
                <a:spcPct val="150000"/>
              </a:lnSpc>
              <a:buAutoNum type="arabicPeriod"/>
            </a:pPr>
            <a:r>
              <a:rPr lang="en-US">
                <a:latin typeface="Arial"/>
                <a:cs typeface="Arial"/>
              </a:rPr>
              <a:t>Complex Problem Solving</a:t>
            </a:r>
          </a:p>
          <a:p>
            <a:pPr marL="342900" indent="-342900">
              <a:lnSpc>
                <a:spcPct val="150000"/>
              </a:lnSpc>
              <a:buAutoNum type="arabicPeriod"/>
            </a:pPr>
            <a:r>
              <a:rPr lang="en-US">
                <a:latin typeface="Arial"/>
                <a:cs typeface="Arial"/>
              </a:rPr>
              <a:t>Critical Thinking</a:t>
            </a:r>
          </a:p>
          <a:p>
            <a:pPr marL="342900" indent="-342900">
              <a:lnSpc>
                <a:spcPct val="150000"/>
              </a:lnSpc>
              <a:buAutoNum type="arabicPeriod"/>
            </a:pPr>
            <a:r>
              <a:rPr lang="en-US">
                <a:latin typeface="Arial"/>
                <a:cs typeface="Arial"/>
              </a:rPr>
              <a:t>Creativity</a:t>
            </a:r>
          </a:p>
          <a:p>
            <a:pPr marL="342900" indent="-342900">
              <a:lnSpc>
                <a:spcPct val="150000"/>
              </a:lnSpc>
              <a:buAutoNum type="arabicPeriod"/>
            </a:pPr>
            <a:r>
              <a:rPr lang="en-US">
                <a:latin typeface="Arial"/>
                <a:cs typeface="Arial"/>
              </a:rPr>
              <a:t>People Management</a:t>
            </a:r>
          </a:p>
          <a:p>
            <a:pPr marL="342900" indent="-342900">
              <a:lnSpc>
                <a:spcPct val="150000"/>
              </a:lnSpc>
              <a:buAutoNum type="arabicPeriod"/>
            </a:pPr>
            <a:r>
              <a:rPr lang="en-US">
                <a:latin typeface="Arial"/>
                <a:cs typeface="Arial"/>
              </a:rPr>
              <a:t>Coordinating with Others</a:t>
            </a:r>
          </a:p>
          <a:p>
            <a:pPr marL="342900" indent="-342900">
              <a:lnSpc>
                <a:spcPct val="150000"/>
              </a:lnSpc>
              <a:buAutoNum type="arabicPeriod"/>
            </a:pPr>
            <a:r>
              <a:rPr lang="en-US" b="1">
                <a:solidFill>
                  <a:srgbClr val="245D90"/>
                </a:solidFill>
                <a:latin typeface="Arial"/>
                <a:cs typeface="Arial"/>
              </a:rPr>
              <a:t>Emotional Intelligence</a:t>
            </a:r>
          </a:p>
          <a:p>
            <a:pPr marL="342900" indent="-342900">
              <a:lnSpc>
                <a:spcPct val="150000"/>
              </a:lnSpc>
              <a:buAutoNum type="arabicPeriod"/>
            </a:pPr>
            <a:r>
              <a:rPr lang="en-US">
                <a:latin typeface="Arial"/>
                <a:cs typeface="Arial"/>
              </a:rPr>
              <a:t>Judgement and Decision Making</a:t>
            </a:r>
          </a:p>
          <a:p>
            <a:pPr marL="342900" indent="-342900">
              <a:lnSpc>
                <a:spcPct val="150000"/>
              </a:lnSpc>
              <a:buAutoNum type="arabicPeriod"/>
            </a:pPr>
            <a:r>
              <a:rPr lang="en-US">
                <a:latin typeface="Arial"/>
                <a:cs typeface="Arial"/>
              </a:rPr>
              <a:t>Service Orientation</a:t>
            </a:r>
          </a:p>
          <a:p>
            <a:pPr marL="342900" indent="-342900">
              <a:lnSpc>
                <a:spcPct val="150000"/>
              </a:lnSpc>
              <a:buAutoNum type="arabicPeriod"/>
            </a:pPr>
            <a:r>
              <a:rPr lang="en-US">
                <a:latin typeface="Arial"/>
                <a:cs typeface="Arial"/>
              </a:rPr>
              <a:t>Negotiation</a:t>
            </a:r>
          </a:p>
          <a:p>
            <a:pPr marL="342900" indent="-342900">
              <a:lnSpc>
                <a:spcPct val="150000"/>
              </a:lnSpc>
              <a:buAutoNum type="arabicPeriod"/>
            </a:pPr>
            <a:r>
              <a:rPr lang="en-US">
                <a:latin typeface="Arial"/>
                <a:cs typeface="Arial"/>
              </a:rPr>
              <a:t>Cognitive Flexibility</a:t>
            </a:r>
          </a:p>
        </p:txBody>
      </p:sp>
      <p:sp>
        <p:nvSpPr>
          <p:cNvPr id="11" name="TextBox 10">
            <a:extLst>
              <a:ext uri="{FF2B5EF4-FFF2-40B4-BE49-F238E27FC236}">
                <a16:creationId xmlns:a16="http://schemas.microsoft.com/office/drawing/2014/main" id="{B52F2CFD-2AAC-4893-BA16-8ABD797C85E3}"/>
              </a:ext>
            </a:extLst>
          </p:cNvPr>
          <p:cNvSpPr txBox="1"/>
          <p:nvPr/>
        </p:nvSpPr>
        <p:spPr>
          <a:xfrm>
            <a:off x="1792155" y="3097670"/>
            <a:ext cx="3136274" cy="1569660"/>
          </a:xfrm>
          <a:prstGeom prst="rect">
            <a:avLst/>
          </a:prstGeom>
          <a:noFill/>
        </p:spPr>
        <p:txBody>
          <a:bodyPr wrap="square" lIns="91440" tIns="45720" rIns="91440" bIns="45720" rtlCol="0" anchor="t">
            <a:spAutoFit/>
          </a:bodyPr>
          <a:lstStyle/>
          <a:p>
            <a:pPr algn="ctr"/>
            <a:r>
              <a:rPr lang="en-US" sz="1600" b="1">
                <a:solidFill>
                  <a:srgbClr val="245D90"/>
                </a:solidFill>
                <a:latin typeface="Arial"/>
                <a:cs typeface="Arial"/>
              </a:rPr>
              <a:t>Emotional Intelligence </a:t>
            </a:r>
            <a:r>
              <a:rPr lang="en-US" sz="1600">
                <a:solidFill>
                  <a:srgbClr val="245D90"/>
                </a:solidFill>
                <a:latin typeface="Arial"/>
                <a:cs typeface="Arial"/>
              </a:rPr>
              <a:t>is a UNDP People Manager competency and one of the </a:t>
            </a:r>
            <a:endParaRPr lang="en-US" sz="1600">
              <a:solidFill>
                <a:srgbClr val="000000"/>
              </a:solidFill>
              <a:latin typeface="Calibri" panose="020F0502020204030204"/>
              <a:cs typeface="Calibri"/>
            </a:endParaRPr>
          </a:p>
          <a:p>
            <a:pPr algn="ctr"/>
            <a:r>
              <a:rPr lang="en-US" sz="1600">
                <a:solidFill>
                  <a:srgbClr val="245D90"/>
                </a:solidFill>
                <a:latin typeface="Arial"/>
                <a:cs typeface="Arial"/>
              </a:rPr>
              <a:t>World Economic Forum's </a:t>
            </a:r>
            <a:endParaRPr lang="en-US" sz="1600">
              <a:solidFill>
                <a:srgbClr val="000000"/>
              </a:solidFill>
              <a:latin typeface="Calibri" panose="020F0502020204030204"/>
              <a:cs typeface="Calibri"/>
            </a:endParaRPr>
          </a:p>
          <a:p>
            <a:pPr algn="ctr"/>
            <a:r>
              <a:rPr lang="en-US" sz="1600" b="1">
                <a:solidFill>
                  <a:srgbClr val="245D90"/>
                </a:solidFill>
                <a:latin typeface="Arial"/>
                <a:cs typeface="Arial"/>
              </a:rPr>
              <a:t>Top 10 skills</a:t>
            </a:r>
            <a:r>
              <a:rPr lang="en-US" sz="1600">
                <a:solidFill>
                  <a:srgbClr val="245D90"/>
                </a:solidFill>
                <a:latin typeface="Arial"/>
                <a:cs typeface="Arial"/>
              </a:rPr>
              <a:t> needed for success in the 2020’s</a:t>
            </a:r>
            <a:endParaRPr lang="en-US" sz="1600">
              <a:cs typeface="Calibri"/>
            </a:endParaRPr>
          </a:p>
        </p:txBody>
      </p:sp>
      <p:sp>
        <p:nvSpPr>
          <p:cNvPr id="2" name="Arrow: Right 1">
            <a:extLst>
              <a:ext uri="{FF2B5EF4-FFF2-40B4-BE49-F238E27FC236}">
                <a16:creationId xmlns:a16="http://schemas.microsoft.com/office/drawing/2014/main" id="{F411ABAE-7BB5-417C-90DE-5715659A8F6F}"/>
              </a:ext>
            </a:extLst>
          </p:cNvPr>
          <p:cNvSpPr/>
          <p:nvPr/>
        </p:nvSpPr>
        <p:spPr>
          <a:xfrm>
            <a:off x="4928429" y="3853222"/>
            <a:ext cx="817756" cy="288073"/>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14519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Fuel50">
  <a:themeElements>
    <a:clrScheme name="Fuel50">
      <a:dk1>
        <a:srgbClr val="000000"/>
      </a:dk1>
      <a:lt1>
        <a:srgbClr val="FFFFFF"/>
      </a:lt1>
      <a:dk2>
        <a:srgbClr val="ED1B2F"/>
      </a:dk2>
      <a:lt2>
        <a:srgbClr val="FFFFFF"/>
      </a:lt2>
      <a:accent1>
        <a:srgbClr val="ED1B2F"/>
      </a:accent1>
      <a:accent2>
        <a:srgbClr val="B3284D"/>
      </a:accent2>
      <a:accent3>
        <a:srgbClr val="79356A"/>
      </a:accent3>
      <a:accent4>
        <a:srgbClr val="3C4185"/>
      </a:accent4>
      <a:accent5>
        <a:srgbClr val="034EA2"/>
      </a:accent5>
      <a:accent6>
        <a:srgbClr val="3A9948"/>
      </a:accent6>
      <a:hlink>
        <a:srgbClr val="ED1B2F"/>
      </a:hlink>
      <a:folHlink>
        <a:srgbClr val="ED1B2F"/>
      </a:folHlink>
    </a:clrScheme>
    <a:fontScheme name="Fuel50">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55FA3FC7A593449231F27F1A430ADE" ma:contentTypeVersion="12" ma:contentTypeDescription="Create a new document." ma:contentTypeScope="" ma:versionID="e761cf2d392ced5958e4bf4a5add1213">
  <xsd:schema xmlns:xsd="http://www.w3.org/2001/XMLSchema" xmlns:xs="http://www.w3.org/2001/XMLSchema" xmlns:p="http://schemas.microsoft.com/office/2006/metadata/properties" xmlns:ns2="1dedc626-3cb1-437a-beb1-e949999d979e" xmlns:ns3="59b61b4c-3ca8-4101-817a-9e3c3fd088bf" targetNamespace="http://schemas.microsoft.com/office/2006/metadata/properties" ma:root="true" ma:fieldsID="ba262c1ef6a17168a11f9c59b4e5ac24" ns2:_="" ns3:_="">
    <xsd:import namespace="1dedc626-3cb1-437a-beb1-e949999d979e"/>
    <xsd:import namespace="59b61b4c-3ca8-4101-817a-9e3c3fd088b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edc626-3cb1-437a-beb1-e949999d9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9b61b4c-3ca8-4101-817a-9e3c3fd088b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59b61b4c-3ca8-4101-817a-9e3c3fd088bf">
      <UserInfo>
        <DisplayName>Fuel50 Members</DisplayName>
        <AccountId>7</AccountId>
        <AccountType/>
      </UserInfo>
    </SharedWithUsers>
  </documentManagement>
</p:properties>
</file>

<file path=customXml/itemProps1.xml><?xml version="1.0" encoding="utf-8"?>
<ds:datastoreItem xmlns:ds="http://schemas.openxmlformats.org/officeDocument/2006/customXml" ds:itemID="{A4CCAE72-BB89-4E5B-A1AE-F51990DE5037}">
  <ds:schemaRefs>
    <ds:schemaRef ds:uri="http://schemas.microsoft.com/sharepoint/v3/contenttype/forms"/>
  </ds:schemaRefs>
</ds:datastoreItem>
</file>

<file path=customXml/itemProps2.xml><?xml version="1.0" encoding="utf-8"?>
<ds:datastoreItem xmlns:ds="http://schemas.openxmlformats.org/officeDocument/2006/customXml" ds:itemID="{CBC33B6B-B524-4DEA-8385-33A7B8A93DCE}">
  <ds:schemaRefs>
    <ds:schemaRef ds:uri="1dedc626-3cb1-437a-beb1-e949999d979e"/>
    <ds:schemaRef ds:uri="59b61b4c-3ca8-4101-817a-9e3c3fd088b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D78AE5-6DE3-41F4-A1EC-F74C9E32F91D}">
  <ds:schemaRefs>
    <ds:schemaRef ds:uri="1dedc626-3cb1-437a-beb1-e949999d979e"/>
    <ds:schemaRef ds:uri="59b61b4c-3ca8-4101-817a-9e3c3fd088b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23</Slides>
  <Notes>20</Notes>
  <HiddenSlides>0</HiddenSlide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2_Fuel50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Career Development</dc:creator>
  <cp:revision>2</cp:revision>
  <dcterms:created xsi:type="dcterms:W3CDTF">2020-05-08T13:24:04Z</dcterms:created>
  <dcterms:modified xsi:type="dcterms:W3CDTF">2021-11-03T09:01:17Z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0x010100B355FA3FC7A593449231F27F1A430ADE</vt:lpwstr>
  </property>
</Properties>
</file>